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4" r:id="rId4"/>
    <p:sldId id="259" r:id="rId5"/>
    <p:sldId id="258" r:id="rId6"/>
    <p:sldId id="260" r:id="rId7"/>
    <p:sldId id="261" r:id="rId8"/>
    <p:sldId id="262" r:id="rId9"/>
    <p:sldId id="266" r:id="rId10"/>
    <p:sldId id="285" r:id="rId11"/>
    <p:sldId id="263" r:id="rId12"/>
    <p:sldId id="265" r:id="rId13"/>
    <p:sldId id="267" r:id="rId14"/>
    <p:sldId id="264" r:id="rId15"/>
    <p:sldId id="268" r:id="rId16"/>
    <p:sldId id="269" r:id="rId17"/>
    <p:sldId id="270" r:id="rId18"/>
    <p:sldId id="271" r:id="rId19"/>
    <p:sldId id="298" r:id="rId20"/>
    <p:sldId id="299" r:id="rId21"/>
    <p:sldId id="286" r:id="rId22"/>
    <p:sldId id="287"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8" r:id="rId36"/>
    <p:sldId id="289" r:id="rId37"/>
    <p:sldId id="290" r:id="rId38"/>
    <p:sldId id="304" r:id="rId39"/>
    <p:sldId id="292" r:id="rId40"/>
    <p:sldId id="291" r:id="rId41"/>
    <p:sldId id="293" r:id="rId42"/>
    <p:sldId id="294" r:id="rId43"/>
    <p:sldId id="295" r:id="rId44"/>
    <p:sldId id="296" r:id="rId45"/>
    <p:sldId id="297" r:id="rId46"/>
    <p:sldId id="300" r:id="rId47"/>
    <p:sldId id="301" r:id="rId48"/>
    <p:sldId id="302" r:id="rId49"/>
    <p:sldId id="303"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BD7B3D8-393B-47F1-993D-5427FC1437E8}">
          <p14:sldIdLst>
            <p14:sldId id="256"/>
            <p14:sldId id="257"/>
          </p14:sldIdLst>
        </p14:section>
        <p14:section name="Untitled Section" id="{4C78DFFA-CCFA-4EE1-9320-8993B6B6DD99}">
          <p14:sldIdLst>
            <p14:sldId id="284"/>
            <p14:sldId id="259"/>
            <p14:sldId id="258"/>
            <p14:sldId id="260"/>
            <p14:sldId id="261"/>
            <p14:sldId id="262"/>
            <p14:sldId id="266"/>
          </p14:sldIdLst>
        </p14:section>
        <p14:section name="Untitled Section" id="{D7A2F3FC-27B9-486D-988D-D064116DCD81}">
          <p14:sldIdLst>
            <p14:sldId id="285"/>
            <p14:sldId id="263"/>
            <p14:sldId id="265"/>
            <p14:sldId id="267"/>
            <p14:sldId id="264"/>
            <p14:sldId id="268"/>
            <p14:sldId id="269"/>
            <p14:sldId id="270"/>
            <p14:sldId id="271"/>
            <p14:sldId id="298"/>
            <p14:sldId id="299"/>
          </p14:sldIdLst>
        </p14:section>
        <p14:section name="Untitled Section" id="{2B6FE753-6E3E-4501-A6FA-E8CA217E5893}">
          <p14:sldIdLst>
            <p14:sldId id="286"/>
            <p14:sldId id="287"/>
            <p14:sldId id="272"/>
            <p14:sldId id="273"/>
            <p14:sldId id="274"/>
            <p14:sldId id="275"/>
            <p14:sldId id="276"/>
            <p14:sldId id="277"/>
            <p14:sldId id="278"/>
            <p14:sldId id="279"/>
            <p14:sldId id="280"/>
            <p14:sldId id="281"/>
            <p14:sldId id="282"/>
            <p14:sldId id="283"/>
            <p14:sldId id="288"/>
            <p14:sldId id="289"/>
            <p14:sldId id="290"/>
            <p14:sldId id="304"/>
          </p14:sldIdLst>
        </p14:section>
        <p14:section name="Untitled Section" id="{045C5EEB-11C0-41F4-8583-C5A0622CF8C9}">
          <p14:sldIdLst>
            <p14:sldId id="292"/>
            <p14:sldId id="291"/>
            <p14:sldId id="293"/>
            <p14:sldId id="294"/>
            <p14:sldId id="295"/>
            <p14:sldId id="296"/>
            <p14:sldId id="297"/>
            <p14:sldId id="300"/>
            <p14:sldId id="301"/>
            <p14:sldId id="302"/>
            <p14:sldId id="303"/>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3" autoAdjust="0"/>
    <p:restoredTop sz="94660"/>
  </p:normalViewPr>
  <p:slideViewPr>
    <p:cSldViewPr snapToGrid="0">
      <p:cViewPr varScale="1">
        <p:scale>
          <a:sx n="103" d="100"/>
          <a:sy n="103" d="100"/>
        </p:scale>
        <p:origin x="13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9T14:49:26.216"/>
    </inkml:context>
    <inkml:brush xml:id="br0">
      <inkml:brushProperty name="width" value="0.05" units="cm"/>
      <inkml:brushProperty name="height" value="0.05" units="cm"/>
      <inkml:brushProperty name="ignorePressure" value="1"/>
    </inkml:brush>
  </inkml:definitions>
  <inkml:trace contextRef="#ctx0" brushRef="#br0">1861 845</inkml:trace>
  <inkml:trace contextRef="#ctx0" brushRef="#br0" timeOffset="8237.33">2007 596,'-454'1,"449"-1,-6-1,-1 1,1 1,-1 0,1 0,0 1,-1 0,1 1,0 1,0 0,1 0,-3 2,-32 21,0 3,2 1,1 2,-9 12,-2 5,-355 368,257-212,122-162,2 1,2 1,2 1,2 1,-10 36,19-47,1 2,3 0,1 0,1 0,3 1,1 24,0 51,6 1,5-1,11 45,31 98,61 174,-101-397,2 0,1 0,2-2,1 0,2-1,16 21,53 63,57 56,-121-146,1-1,1-1,1-2,1 0,0-2,2-1,1-1,0-2,1-1,0-1,1-2,1-1,0-2,0-2,1 0,17-1,-18-3,1-2,-1-1,1-1,-1-3,1 0,-1-2,-1-2,1-1,-2-2,8-3,460-237,-481 243,-13 7,0-1,0 0,0 0,0-1,-1 0,1 1,-1-2,1 1,-1-1,0 0,-1 0,1 0,-1-1,0 1,0-1,0 0,0 0,-1-1,0 1,2-6,16-60,-4 0,-3-1,-3 0,-2-16,3-12,73-505,-64 498,-6-1,-4-1,-3-94,-9 167,-2 1,-2-1,-1 0,-8-27,11 55,0-11,-1 2,0-1,-2 0,0 1,-1 0,-1 0,-1 1,0 0,-1 1,0 0,-2 0,1 1,-6-4,-218-215,167 159,-4 4,-2 2,-54-36,86 78,-2 2,0 1,-2 3,0 1,-1 3,-1 2,0 1,-28-1,27 2,28 7,0 0,-1 1,1 1,-1 1,-16 1,21 2,-1 0,0 1,1 0,-1 2,1 0,0 1,0 1,1 0,-1 1,1 1,1 0,0 2,0-1,0 2,-6 6,-13 20,1 2,2 0,2 3,2 0,1 2,2 0,-9 29,-96 224,112-259,5-15,2 0,0 1,1 0,2 1,0 0,2 0,-2 22,7 51,5-1,5 16,4 46,-5-18,23 109,-31-246,0 0,0 0,0-1,0 1,1 0,0 0,0-1,0 1,0-1,0 1,1-1,0 0,-1 0,1 0,0 0,1-1,-1 1,0-1,1 0,-1 0,1 0,0 0,0 0,35 17,-1 1,-1 3,-2 0,0 3,-1 1,-2 1,-1 2,-1 1,-1 1,44 61,-17-25,-4 2,-2 2,19 42,25 77,-91-187,0 0,0-1,0 0,1 0,-1 0,1 0,0 0,0-1,0 1,0-1,0 0,0 0,1-1,-1 1,1-1,-1 0,1-1,-1 1,1-1,0 1,-1-1,6-1,100-24,-40-4,-2-3,0-3,58-41,-101 60,0-1,-2-2,0 0,0-2,-2 0,-1-2,-1 0,0-1,86-130,59-62,-142 183,-2 0,-2-1,-1-1,-1-1,-2 0,-2-1,-1-1,-2 0,-2 0,-1-1,0-32,8-150,-10-36,-7 226,-1 0,-2 0,-1 1,-2 0,0 1,-2 0,-2 0,-10-18,2 1,-104-226,-18-5,133 257,0 1,-1 0,-1 1,-1 1,-1 0,0 0,-1 2,-1 0,0 0,-1 2,-1 0,0 1,-1 0,-459-204,444 202,0 1,0 1,-1 2,-1 1,1 2,-1 2,-1 1,-24 1,41 3,-1 0,0 1,1 2,-1 0,1 1,0 1,0 0,-1 3,-3 0,1 2,0 1,1 1,0 1,1 1,0 0,1 2,1 0,1 1,-17 20,-32 55,5 4,3 1,5 4,-40 105,66-145,-98 222,119-255,1 0,2 1,1 0,1 0,1 0,1 0,2 0,1 0,5 20,77 542,-71-526,4-1,2-1,4 0,14 25,48 121,7 52,-89-246,1-1,0 0,1 0,1 0,0-1,0 0,2 0,0-1,0 0,1 0,0-1,1-1,0 0,9 6,19 6,1-2,0-2,1-2,1-1,0-2,1-2,1-2,0-2,32 1,-10 1,0-3,0-3,35-4,-77-1,0 0,0-2,0-1,0 0,-1-2,0-1,-1-1,1 0,-2-2,1-1,7-6,18-19,-1-2,-3-2,0-1,-2-5,71-68,-5 20,77-49,-134 106,-37 28,0-1,-1 0,-1-1,0 0,-1 0,0-1,0-1,-2 0,0 0,0 0,-1-1,-1 0,-1-1,2-5,3-24,-1 0,-3-1,-1 1,-3-1,-1-3,0 13,-1-758,-3 759,-2-1,-1 1,-2 0,-1 1,-2 0,-1 0,-2 1,-14-25,-9-24,-67-170,-195-427,272 625,-2 1,-3 2,-1 1,-3 1,-10-7,31 39,-1 1,0 0,-1 2,-1 0,0 1,-1 0,-1 2,1 0,-2 1,1 1,-1 1,-1 1,0 1,1 1,-10-1,-34 1,0 3,0 3,-15 3,-35 1,-154 8,215-7,22-3,0 1,0 1,0 2,1 1,-16 6,37-7,0 1,1 0,0 0,0 1,1 0,0 0,0 1,1 0,0 0,1 1,0 0,1 0,0 0,1 1,0 0,1-1,0 1,0 10,-62 232,12 3,5 46,33-203,-13 153,30-221,1 1,2-2,1 1,1-1,2 0,1 0,2-1,6 11,25 75,-14-20,-4 1,3 37,-16 8,23-49,-19-61,82 201,-91-215,15 48,2 0,4-2,24 40,-43-90,1-1,0 0,1 0,0-1,1 0,0-1,1 0,0-1,1-1,0 0,1-1,14 6,23 8,2-3,0-2,10 0,51 15,-82-21,42 15,1-2,1-5,1-2,0-4,53 1,-116-14,8 2,1-1,0-1,0-1,-1-1,1-2,-1 0,1-1,-1-2,2-1,16-14,0-3,-2-1,-1-1,-1-2,-2-2,-1-2,2-4,-21 23,106-109,-5-4,-6-5,54-89,-138 186,-2-1,-2-1,-1-1,-2-1,-2-1,-2-1,1-4,-13 27,-1 1,0-1,-1 0,0 0,-2 1,0-1,-1 0,-1 1,-1-1,0 1,-1 0,-4-8,-14-31,-3 1,-2 2,-4-1,13 20,-343-581,354 602,-132-191,124 185,0 1,0 1,-2 1,0 0,-1 2,0 0,-1 1,-1 1,-6-3,-2 5,0 0,0 2,-1 1,-1 1,1 2,-22-1,-47-7,11-2,0-5,0-4,-63-26,-5-18,-71-47,54 26,172 87,-16-9,0 1,0 1,0 0,-1 1,-1 1,1 1,-1 1,1 0,-1 1,0 1,-1 1,1 1,-4 0,11 5,0 0,1 0,0 1,0 0,1 1,0 0,0 0,1 2,-1-1,2 1,-1 0,1 1,1 0,-7 10,-37 56,3 2,4 2,3 2,-3 18,-13 54,6 2,7 2,-20 149,31-143,21-103,2 1,4 0,2 1,3 0,2-1,4 1,2-1,2 0,4-1,8 22,60 164,50 95,-97-255,4-2,4-1,3-2,4-2,4-2,44 50,21 20,-112-141,0 1,1-1,-1-1,1 1,0-1,1 0,0-1,-1 0,2 0,-1 0,1-1,-1-1,1 1,0-2,0 1,0-1,1 0,-1-1,1 0,-1-1,0 0,4 0,20-5,0-2,-1-1,0-1,0-2,29-14,-14 6,151-54,78-14,-232 76,-26 8,-1 0,1-1,-1 0,-1-2,1 0,-1-1,0-1,0 0,-1-1,0-1,-1 0,0-1,0 0,-1-1,9-12,9-29,-2-1,-2-2,-3 0,0-9,-7 22,209-532,-204 514,3 1,3 2,2 0,3 2,12-14,-43 68,0 0,-1-1,1 1,-1-1,0 1,0-1,0 0,0 1,0-1,-1 0,1 0,-1 1,1-1,-1 0,0 0,0 0,-1 1,1-1,0 0,-1 0,0 0,0 1,1-1,-2 0,1 1,0-1,0 1,-1-1,0 1,0-1,-125-230,-186-397,272 581,-16-2,-433-363,135 77,334 315,-1 0,-1 2,-1 1,-1 1,0 1,-2 1,1 1,-2 2,0 0,-1 2,0 1,0 2,-9-1,30 8,0 1,0 1,0-1,0 1,0 1,1 0,-1 0,0 0,1 1,0 0,-1 0,1 1,0 0,1 0,-1 1,1 0,-3 2,-87 104,50-41,3 2,3 2,4 1,-22 66,-43 152,9 22,71-244,-181 677,193-712,-18 108,28-134,0-1,0 1,1-1,0 1,1-1,0 0,1 0,-1 0,2 0,2 9,56 119,5-2,6-4,6-3,71 84,147 201,-295-408,1 0,0 0,0 0,0-1,0 1,1-1,0 0,-1-1,2 1,-1-1,0 0,1 0,-1-1,1 1,0-1,0-1,-1 1,7 0,57 12,0 2,-1 3,2 5,77 40,-2 6,129 86,-242-137,109 50,-132-66,1 0,0 0,0-1,0 0,0-1,0 0,0-1,1 0,-1 0,0-1,0-1,0 1,0-2,3 0,19-12,-1-1,-1-1,0-2,-2-1,0-1,-1-2,9-10,69-65,-4-6,-5-3,-5-5,65-105,-108 142,-4-2,-3-2,-4-2,-3-1,-4-1,-4-2,-3-1,-4-1,4-58,-17 109,-1-1,-2 0,-2 0,-1 0,-2 0,-2 1,-6-32,6 56,0 1,0 0,-1 0,0 0,-1 1,-1-1,0 2,0-1,0 1,-1 0,-1 0,0 1,0 0,0 0,-9-4,-16-9,-1 2,-1 1,-1 2,-1 1,29 12,-374-148,362 140,0-2,0-1,1 0,1-1,1-2,0 1,1-2,1-1,0 0,2 0,0-2,1 0,1 0,0-4,-197-374,203 390,4 4,0 1,0-1,0 1,-1 0,1 0,-1 0,0 0,0 1,-1-1,1 1,-1 0,0 0,0 0,0 0,0 1,0 0,0-1,-1 1,1 1,-3-2,-2 5,0-1,0 1,1 0,-1 1,1 0,0 1,0-1,0 2,0-1,1 1,-1 0,-2 3,-11 6,9-7,1 0,-1 0,0-1,-1-1,0 0,0 0,0-2,0 0,-13 2,7-4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19T14:49:26.216"/>
    </inkml:context>
    <inkml:brush xml:id="br0">
      <inkml:brushProperty name="width" value="0.05" units="cm"/>
      <inkml:brushProperty name="height" value="0.05" units="cm"/>
      <inkml:brushProperty name="ignorePressure" value="1"/>
    </inkml:brush>
  </inkml:definitions>
  <inkml:trace contextRef="#ctx0" brushRef="#br0">1861 845</inkml:trace>
  <inkml:trace contextRef="#ctx0" brushRef="#br0" timeOffset="8237.33">2007 596,'-454'1,"449"-1,-6-1,-1 1,1 1,-1 0,1 0,0 1,-1 0,1 1,0 1,0 0,1 0,-3 2,-32 21,0 3,2 1,1 2,-9 12,-2 5,-355 368,257-212,122-162,2 1,2 1,2 1,2 1,-10 36,19-47,1 2,3 0,1 0,1 0,3 1,1 24,0 51,6 1,5-1,11 45,31 98,61 174,-101-397,2 0,1 0,2-2,1 0,2-1,16 21,53 63,57 56,-121-146,1-1,1-1,1-2,1 0,0-2,2-1,1-1,0-2,1-1,0-1,1-2,1-1,0-2,0-2,1 0,17-1,-18-3,1-2,-1-1,1-1,-1-3,1 0,-1-2,-1-2,1-1,-2-2,8-3,460-237,-481 243,-13 7,0-1,0 0,0 0,0-1,-1 0,1 1,-1-2,1 1,-1-1,0 0,-1 0,1 0,-1-1,0 1,0-1,0 0,0 0,-1-1,0 1,2-6,16-60,-4 0,-3-1,-3 0,-2-16,3-12,73-505,-64 498,-6-1,-4-1,-3-94,-9 167,-2 1,-2-1,-1 0,-8-27,11 55,0-11,-1 2,0-1,-2 0,0 1,-1 0,-1 0,-1 1,0 0,-1 1,0 0,-2 0,1 1,-6-4,-218-215,167 159,-4 4,-2 2,-54-36,86 78,-2 2,0 1,-2 3,0 1,-1 3,-1 2,0 1,-28-1,27 2,28 7,0 0,-1 1,1 1,-1 1,-16 1,21 2,-1 0,0 1,1 0,-1 2,1 0,0 1,0 1,1 0,-1 1,1 1,1 0,0 2,0-1,0 2,-6 6,-13 20,1 2,2 0,2 3,2 0,1 2,2 0,-9 29,-96 224,112-259,5-15,2 0,0 1,1 0,2 1,0 0,2 0,-2 22,7 51,5-1,5 16,4 46,-5-18,23 109,-31-246,0 0,0 0,0-1,0 1,1 0,0 0,0-1,0 1,0-1,0 1,1-1,0 0,-1 0,1 0,0 0,1-1,-1 1,0-1,1 0,-1 0,1 0,0 0,0 0,35 17,-1 1,-1 3,-2 0,0 3,-1 1,-2 1,-1 2,-1 1,-1 1,44 61,-17-25,-4 2,-2 2,19 42,25 77,-91-187,0 0,0-1,0 0,1 0,-1 0,1 0,0 0,0-1,0 1,0-1,0 0,0 0,1-1,-1 1,1-1,-1 0,1-1,-1 1,1-1,0 1,-1-1,6-1,100-24,-40-4,-2-3,0-3,58-41,-101 60,0-1,-2-2,0 0,0-2,-2 0,-1-2,-1 0,0-1,86-130,59-62,-142 183,-2 0,-2-1,-1-1,-1-1,-2 0,-2-1,-1-1,-2 0,-2 0,-1-1,0-32,8-150,-10-36,-7 226,-1 0,-2 0,-1 1,-2 0,0 1,-2 0,-2 0,-10-18,2 1,-104-226,-18-5,133 257,0 1,-1 0,-1 1,-1 1,-1 0,0 0,-1 2,-1 0,0 0,-1 2,-1 0,0 1,-1 0,-459-204,444 202,0 1,0 1,-1 2,-1 1,1 2,-1 2,-1 1,-24 1,41 3,-1 0,0 1,1 2,-1 0,1 1,0 1,0 0,-1 3,-3 0,1 2,0 1,1 1,0 1,1 1,0 0,1 2,1 0,1 1,-17 20,-32 55,5 4,3 1,5 4,-40 105,66-145,-98 222,119-255,1 0,2 1,1 0,1 0,1 0,1 0,2 0,1 0,5 20,77 542,-71-526,4-1,2-1,4 0,14 25,48 121,7 52,-89-246,1-1,0 0,1 0,1 0,0-1,0 0,2 0,0-1,0 0,1 0,0-1,1-1,0 0,9 6,19 6,1-2,0-2,1-2,1-1,0-2,1-2,1-2,0-2,32 1,-10 1,0-3,0-3,35-4,-77-1,0 0,0-2,0-1,0 0,-1-2,0-1,-1-1,1 0,-2-2,1-1,7-6,18-19,-1-2,-3-2,0-1,-2-5,71-68,-5 20,77-49,-134 106,-37 28,0-1,-1 0,-1-1,0 0,-1 0,0-1,0-1,-2 0,0 0,0 0,-1-1,-1 0,-1-1,2-5,3-24,-1 0,-3-1,-1 1,-3-1,-1-3,0 13,-1-758,-3 759,-2-1,-1 1,-2 0,-1 1,-2 0,-1 0,-2 1,-14-25,-9-24,-67-170,-195-427,272 625,-2 1,-3 2,-1 1,-3 1,-10-7,31 39,-1 1,0 0,-1 2,-1 0,0 1,-1 0,-1 2,1 0,-2 1,1 1,-1 1,-1 1,0 1,1 1,-10-1,-34 1,0 3,0 3,-15 3,-35 1,-154 8,215-7,22-3,0 1,0 1,0 2,1 1,-16 6,37-7,0 1,1 0,0 0,0 1,1 0,0 0,0 1,1 0,0 0,1 1,0 0,1 0,0 0,1 1,0 0,1-1,0 1,0 10,-62 232,12 3,5 46,33-203,-13 153,30-221,1 1,2-2,1 1,1-1,2 0,1 0,2-1,6 11,25 75,-14-20,-4 1,3 37,-16 8,23-49,-19-61,82 201,-91-215,15 48,2 0,4-2,24 40,-43-90,1-1,0 0,1 0,0-1,1 0,0-1,1 0,0-1,1-1,0 0,1-1,14 6,23 8,2-3,0-2,10 0,51 15,-82-21,42 15,1-2,1-5,1-2,0-4,53 1,-116-14,8 2,1-1,0-1,0-1,-1-1,1-2,-1 0,1-1,-1-2,2-1,16-14,0-3,-2-1,-1-1,-1-2,-2-2,-1-2,2-4,-21 23,106-109,-5-4,-6-5,54-89,-138 186,-2-1,-2-1,-1-1,-2-1,-2-1,-2-1,1-4,-13 27,-1 1,0-1,-1 0,0 0,-2 1,0-1,-1 0,-1 1,-1-1,0 1,-1 0,-4-8,-14-31,-3 1,-2 2,-4-1,13 20,-343-581,354 602,-132-191,124 185,0 1,0 1,-2 1,0 0,-1 2,0 0,-1 1,-1 1,-6-3,-2 5,0 0,0 2,-1 1,-1 1,1 2,-22-1,-47-7,11-2,0-5,0-4,-63-26,-5-18,-71-47,54 26,172 87,-16-9,0 1,0 1,0 0,-1 1,-1 1,1 1,-1 1,1 0,-1 1,0 1,-1 1,1 1,-4 0,11 5,0 0,1 0,0 1,0 0,1 1,0 0,0 0,1 2,-1-1,2 1,-1 0,1 1,1 0,-7 10,-37 56,3 2,4 2,3 2,-3 18,-13 54,6 2,7 2,-20 149,31-143,21-103,2 1,4 0,2 1,3 0,2-1,4 1,2-1,2 0,4-1,8 22,60 164,50 95,-97-255,4-2,4-1,3-2,4-2,4-2,44 50,21 20,-112-141,0 1,1-1,-1-1,1 1,0-1,1 0,0-1,-1 0,2 0,-1 0,1-1,-1-1,1 1,0-2,0 1,0-1,1 0,-1-1,1 0,-1-1,0 0,4 0,20-5,0-2,-1-1,0-1,0-2,29-14,-14 6,151-54,78-14,-232 76,-26 8,-1 0,1-1,-1 0,-1-2,1 0,-1-1,0-1,0 0,-1-1,0-1,-1 0,0-1,0 0,-1-1,9-12,9-29,-2-1,-2-2,-3 0,0-9,-7 22,209-532,-204 514,3 1,3 2,2 0,3 2,12-14,-43 68,0 0,-1-1,1 1,-1-1,0 1,0-1,0 0,0 1,0-1,-1 0,1 0,-1 1,1-1,-1 0,0 0,0 0,-1 1,1-1,0 0,-1 0,0 0,0 1,1-1,-2 0,1 1,0-1,0 1,-1-1,0 1,0-1,-125-230,-186-397,272 581,-16-2,-433-363,135 77,334 315,-1 0,-1 2,-1 1,-1 1,0 1,-2 1,1 1,-2 2,0 0,-1 2,0 1,0 2,-9-1,30 8,0 1,0 1,0-1,0 1,0 1,1 0,-1 0,0 0,1 1,0 0,-1 0,1 1,0 0,1 0,-1 1,1 0,-3 2,-87 104,50-41,3 2,3 2,4 1,-22 66,-43 152,9 22,71-244,-181 677,193-712,-18 108,28-134,0-1,0 1,1-1,0 1,1-1,0 0,1 0,-1 0,2 0,2 9,56 119,5-2,6-4,6-3,71 84,147 201,-295-408,1 0,0 0,0 0,0-1,0 1,1-1,0 0,-1-1,2 1,-1-1,0 0,1 0,-1-1,1 1,0-1,0-1,-1 1,7 0,57 12,0 2,-1 3,2 5,77 40,-2 6,129 86,-242-137,109 50,-132-66,1 0,0 0,0-1,0 0,0-1,0 0,0-1,1 0,-1 0,0-1,0-1,0 1,0-2,3 0,19-12,-1-1,-1-1,0-2,-2-1,0-1,-1-2,9-10,69-65,-4-6,-5-3,-5-5,65-105,-108 142,-4-2,-3-2,-4-2,-3-1,-4-1,-4-2,-3-1,-4-1,4-58,-17 109,-1-1,-2 0,-2 0,-1 0,-2 0,-2 1,-6-32,6 56,0 1,0 0,-1 0,0 0,-1 1,-1-1,0 2,0-1,0 1,-1 0,-1 0,0 1,0 0,0 0,-9-4,-16-9,-1 2,-1 1,-1 2,-1 1,29 12,-374-148,362 140,0-2,0-1,1 0,1-1,1-2,0 1,1-2,1-1,0 0,2 0,0-2,1 0,1 0,0-4,-197-374,203 390,4 4,0 1,0-1,0 1,-1 0,1 0,-1 0,0 0,0 1,-1-1,1 1,-1 0,0 0,0 0,0 0,0 1,0 0,0-1,-1 1,1 1,-3-2,-2 5,0-1,0 1,1 0,-1 1,1 0,0 1,0-1,0 2,0-1,1 1,-1 0,-2 3,-11 6,9-7,1 0,-1 0,0-1,-1-1,0 0,0 0,0-2,0 0,-13 2,7-4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AC5789-5D9A-40D2-B1E5-0553B5BA21B2}"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1484334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C5789-5D9A-40D2-B1E5-0553B5BA21B2}"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420974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C5789-5D9A-40D2-B1E5-0553B5BA21B2}"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410302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AC5789-5D9A-40D2-B1E5-0553B5BA21B2}"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50719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6AC5789-5D9A-40D2-B1E5-0553B5BA21B2}"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2889875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AC5789-5D9A-40D2-B1E5-0553B5BA21B2}"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17027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AC5789-5D9A-40D2-B1E5-0553B5BA21B2}"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3709819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AC5789-5D9A-40D2-B1E5-0553B5BA21B2}" type="datetimeFigureOut">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2066253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C5789-5D9A-40D2-B1E5-0553B5BA21B2}"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323977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6AC5789-5D9A-40D2-B1E5-0553B5BA21B2}"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177893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6AC5789-5D9A-40D2-B1E5-0553B5BA21B2}"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636C3-1584-4AD8-BF54-46B9B1573171}" type="slidenum">
              <a:rPr lang="en-US" smtClean="0"/>
              <a:t>‹#›</a:t>
            </a:fld>
            <a:endParaRPr lang="en-US"/>
          </a:p>
        </p:txBody>
      </p:sp>
    </p:spTree>
    <p:extLst>
      <p:ext uri="{BB962C8B-B14F-4D97-AF65-F5344CB8AC3E}">
        <p14:creationId xmlns:p14="http://schemas.microsoft.com/office/powerpoint/2010/main" val="195158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AC5789-5D9A-40D2-B1E5-0553B5BA21B2}" type="datetimeFigureOut">
              <a:rPr lang="en-US" smtClean="0"/>
              <a:t>9/19/2018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636C3-1584-4AD8-BF54-46B9B1573171}" type="slidenum">
              <a:rPr lang="en-US" smtClean="0"/>
              <a:t>‹#›</a:t>
            </a:fld>
            <a:endParaRPr lang="en-US"/>
          </a:p>
        </p:txBody>
      </p:sp>
    </p:spTree>
    <p:extLst>
      <p:ext uri="{BB962C8B-B14F-4D97-AF65-F5344CB8AC3E}">
        <p14:creationId xmlns:p14="http://schemas.microsoft.com/office/powerpoint/2010/main" val="318365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sdiscuss.org/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aniuse.com/#search=css3"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emf"/></Relationships>
</file>

<file path=ppt/slides/_rels/slide34.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hyperlink" Target="https://babeljs.i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Web </a:t>
            </a:r>
            <a:r>
              <a:rPr lang="en-US" dirty="0" smtClean="0"/>
              <a:t>Today</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3451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Open Web Platform</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4216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O</a:t>
            </a:r>
            <a:r>
              <a:rPr lang="en-US" dirty="0" smtClean="0"/>
              <a:t>pen Web Platform</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If, in the </a:t>
            </a:r>
            <a:r>
              <a:rPr lang="en-US" dirty="0" smtClean="0"/>
              <a:t>late 1990s/early </a:t>
            </a:r>
            <a:r>
              <a:rPr lang="en-US" dirty="0"/>
              <a:t>2000s, you were the kind of person who paid attention to their activities you could wait for </a:t>
            </a:r>
            <a:r>
              <a:rPr lang="en-US" i="1" dirty="0"/>
              <a:t>years</a:t>
            </a:r>
            <a:r>
              <a:rPr lang="en-US" dirty="0"/>
              <a:t> for anything interesting to happen. </a:t>
            </a:r>
          </a:p>
          <a:p>
            <a:pPr lvl="1"/>
            <a:r>
              <a:rPr lang="en-US" dirty="0" smtClean="0"/>
              <a:t>In </a:t>
            </a:r>
            <a:r>
              <a:rPr lang="en-US" dirty="0"/>
              <a:t>December 1997 the W3C published the HTML4.0 </a:t>
            </a:r>
            <a:r>
              <a:rPr lang="en-US" dirty="0" smtClean="0"/>
              <a:t>specification	</a:t>
            </a:r>
            <a:endParaRPr lang="en-US" dirty="0"/>
          </a:p>
          <a:p>
            <a:pPr lvl="1"/>
            <a:r>
              <a:rPr lang="en-US" dirty="0"/>
              <a:t>In early 1998 they published the XML 1.0 Standard</a:t>
            </a:r>
          </a:p>
          <a:p>
            <a:pPr lvl="1"/>
            <a:r>
              <a:rPr lang="en-US" dirty="0"/>
              <a:t>In May 1998 the Cascading Style Sheets (CSS) level 2 </a:t>
            </a:r>
            <a:r>
              <a:rPr lang="en-US" dirty="0" smtClean="0"/>
              <a:t>specification	</a:t>
            </a:r>
            <a:endParaRPr lang="en-US" dirty="0"/>
          </a:p>
          <a:p>
            <a:pPr lvl="1"/>
            <a:r>
              <a:rPr lang="en-US" dirty="0"/>
              <a:t>The </a:t>
            </a:r>
            <a:r>
              <a:rPr lang="en-US" dirty="0" err="1"/>
              <a:t>ECMASCript</a:t>
            </a:r>
            <a:r>
              <a:rPr lang="en-US" dirty="0"/>
              <a:t> Specification version 3.0 was released in December 1999</a:t>
            </a:r>
          </a:p>
          <a:p>
            <a:pPr lvl="1"/>
            <a:r>
              <a:rPr lang="en-US" dirty="0"/>
              <a:t>XHTML 1.0, the specification that redefined HTML as a subset of XML was published as a recommendation in January </a:t>
            </a:r>
            <a:r>
              <a:rPr lang="en-US" dirty="0" smtClean="0"/>
              <a:t>2000</a:t>
            </a:r>
          </a:p>
          <a:p>
            <a:pPr lvl="1"/>
            <a:r>
              <a:rPr lang="en-US" dirty="0" smtClean="0"/>
              <a:t>SVG </a:t>
            </a:r>
            <a:r>
              <a:rPr lang="en-US" dirty="0"/>
              <a:t>1.0 became a W3C Recommendation on 4 September 2001</a:t>
            </a:r>
          </a:p>
          <a:p>
            <a:pPr marL="0" indent="0">
              <a:buNone/>
            </a:pPr>
            <a:r>
              <a:rPr lang="en-US" dirty="0"/>
              <a:t>After that, not much </a:t>
            </a:r>
            <a:r>
              <a:rPr lang="en-US" dirty="0" smtClean="0"/>
              <a:t>happened for many years</a:t>
            </a:r>
            <a:endParaRPr lang="en-US" dirty="0"/>
          </a:p>
          <a:p>
            <a:endParaRPr lang="en-US" dirty="0"/>
          </a:p>
        </p:txBody>
      </p:sp>
    </p:spTree>
    <p:extLst>
      <p:ext uri="{BB962C8B-B14F-4D97-AF65-F5344CB8AC3E}">
        <p14:creationId xmlns:p14="http://schemas.microsoft.com/office/powerpoint/2010/main" val="323942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this happened…</a:t>
            </a:r>
            <a:endParaRPr lang="en-US" dirty="0"/>
          </a:p>
        </p:txBody>
      </p:sp>
      <p:pic>
        <p:nvPicPr>
          <p:cNvPr id="3074" name="Picture 2" descr="Image result for flash logo adob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0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611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26AF-C8BA-459D-8734-03A555631C6C}"/>
              </a:ext>
            </a:extLst>
          </p:cNvPr>
          <p:cNvSpPr>
            <a:spLocks noGrp="1"/>
          </p:cNvSpPr>
          <p:nvPr>
            <p:ph type="title"/>
          </p:nvPr>
        </p:nvSpPr>
        <p:spPr/>
        <p:txBody>
          <a:bodyPr/>
          <a:lstStyle/>
          <a:p>
            <a:r>
              <a:rPr lang="en-US" dirty="0"/>
              <a:t>Keeping The Web Alive</a:t>
            </a:r>
          </a:p>
        </p:txBody>
      </p:sp>
      <p:sp>
        <p:nvSpPr>
          <p:cNvPr id="3" name="Content Placeholder 2">
            <a:extLst>
              <a:ext uri="{FF2B5EF4-FFF2-40B4-BE49-F238E27FC236}">
                <a16:creationId xmlns:a16="http://schemas.microsoft.com/office/drawing/2014/main" id="{DB3D2BC8-B3C7-482D-9266-3450304ADD50}"/>
              </a:ext>
            </a:extLst>
          </p:cNvPr>
          <p:cNvSpPr>
            <a:spLocks noGrp="1"/>
          </p:cNvSpPr>
          <p:nvPr>
            <p:ph idx="1"/>
          </p:nvPr>
        </p:nvSpPr>
        <p:spPr/>
        <p:txBody>
          <a:bodyPr>
            <a:normAutofit/>
          </a:bodyPr>
          <a:lstStyle/>
          <a:p>
            <a:r>
              <a:rPr lang="en-US" dirty="0"/>
              <a:t>Big 🙏 </a:t>
            </a:r>
            <a:r>
              <a:rPr lang="en-US" dirty="0" smtClean="0"/>
              <a:t>to the following for their work during the dark ages</a:t>
            </a:r>
            <a:endParaRPr lang="en-US" dirty="0"/>
          </a:p>
          <a:p>
            <a:pPr lvl="1"/>
            <a:r>
              <a:rPr lang="en-US" dirty="0"/>
              <a:t>Web Standards Project (</a:t>
            </a:r>
            <a:r>
              <a:rPr lang="en-US" dirty="0" err="1"/>
              <a:t>WaSP</a:t>
            </a:r>
            <a:r>
              <a:rPr lang="en-US" dirty="0"/>
              <a:t>) </a:t>
            </a:r>
          </a:p>
          <a:p>
            <a:pPr lvl="1"/>
            <a:r>
              <a:rPr lang="en-US" dirty="0"/>
              <a:t>A List Apart</a:t>
            </a:r>
          </a:p>
          <a:p>
            <a:pPr lvl="1"/>
            <a:r>
              <a:rPr lang="en-US" dirty="0"/>
              <a:t>Peter Paul Koch</a:t>
            </a:r>
          </a:p>
          <a:p>
            <a:pPr lvl="1"/>
            <a:r>
              <a:rPr lang="en-US" dirty="0"/>
              <a:t>Eric </a:t>
            </a:r>
            <a:r>
              <a:rPr lang="en-US" dirty="0" smtClean="0"/>
              <a:t>Meyer </a:t>
            </a:r>
          </a:p>
          <a:p>
            <a:pPr lvl="1"/>
            <a:r>
              <a:rPr lang="en-US" dirty="0" smtClean="0"/>
              <a:t>And many others!</a:t>
            </a:r>
            <a:endParaRPr lang="en-US" dirty="0"/>
          </a:p>
          <a:p>
            <a:pPr marL="0" indent="0">
              <a:buNone/>
            </a:pPr>
            <a:endParaRPr lang="en-US" dirty="0"/>
          </a:p>
        </p:txBody>
      </p:sp>
    </p:spTree>
    <p:extLst>
      <p:ext uri="{BB962C8B-B14F-4D97-AF65-F5344CB8AC3E}">
        <p14:creationId xmlns:p14="http://schemas.microsoft.com/office/powerpoint/2010/main" val="333004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 lot better now</a:t>
            </a:r>
            <a:endParaRPr lang="en-US" dirty="0"/>
          </a:p>
        </p:txBody>
      </p:sp>
      <p:sp>
        <p:nvSpPr>
          <p:cNvPr id="3" name="Content Placeholder 2"/>
          <p:cNvSpPr>
            <a:spLocks noGrp="1"/>
          </p:cNvSpPr>
          <p:nvPr>
            <p:ph idx="1"/>
          </p:nvPr>
        </p:nvSpPr>
        <p:spPr/>
        <p:txBody>
          <a:bodyPr/>
          <a:lstStyle/>
          <a:p>
            <a:r>
              <a:rPr lang="en-US" dirty="0" smtClean="0"/>
              <a:t>Things have been on the upswing for over a decade</a:t>
            </a:r>
            <a:endParaRPr lang="en-US" dirty="0"/>
          </a:p>
        </p:txBody>
      </p:sp>
    </p:spTree>
    <p:extLst>
      <p:ext uri="{BB962C8B-B14F-4D97-AF65-F5344CB8AC3E}">
        <p14:creationId xmlns:p14="http://schemas.microsoft.com/office/powerpoint/2010/main" val="1940452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13C3-0107-4D05-8548-BF58C4550752}"/>
              </a:ext>
            </a:extLst>
          </p:cNvPr>
          <p:cNvSpPr>
            <a:spLocks noGrp="1"/>
          </p:cNvSpPr>
          <p:nvPr>
            <p:ph type="title"/>
          </p:nvPr>
        </p:nvSpPr>
        <p:spPr/>
        <p:txBody>
          <a:bodyPr/>
          <a:lstStyle/>
          <a:p>
            <a:r>
              <a:rPr lang="en-US" b="1" dirty="0"/>
              <a:t>The WHATWG</a:t>
            </a:r>
            <a:endParaRPr lang="en-US" dirty="0"/>
          </a:p>
        </p:txBody>
      </p:sp>
      <p:sp>
        <p:nvSpPr>
          <p:cNvPr id="3" name="Content Placeholder 2">
            <a:extLst>
              <a:ext uri="{FF2B5EF4-FFF2-40B4-BE49-F238E27FC236}">
                <a16:creationId xmlns:a16="http://schemas.microsoft.com/office/drawing/2014/main" id="{C06105C5-1150-4034-B411-D00479804405}"/>
              </a:ext>
            </a:extLst>
          </p:cNvPr>
          <p:cNvSpPr>
            <a:spLocks noGrp="1"/>
          </p:cNvSpPr>
          <p:nvPr>
            <p:ph idx="1"/>
          </p:nvPr>
        </p:nvSpPr>
        <p:spPr/>
        <p:txBody>
          <a:bodyPr>
            <a:normAutofit fontScale="92500" lnSpcReduction="10000"/>
          </a:bodyPr>
          <a:lstStyle/>
          <a:p>
            <a:r>
              <a:rPr lang="en-US" dirty="0"/>
              <a:t>The WHATWG was born at the W3C Workshop on Web Applications and Compound Documents in June, 2004. This W3C meeting was organized around the new (at the time) W3C activity in the web application space and included representatives from all the major browser vendors as well as other interested parties. </a:t>
            </a:r>
            <a:r>
              <a:rPr lang="en-US" dirty="0" smtClean="0"/>
              <a:t>There</a:t>
            </a:r>
            <a:r>
              <a:rPr lang="en-US" dirty="0"/>
              <a:t>, in the first, ten-minute presentation of session 3 on the first day of the two day event, representatives from Mozilla and Opera presented a joint paper describing their vision for the future of web application standards. This position paper was authored in response to the slow general pace of innovation at the W3C and the W3C’s focus on XML based technologies like </a:t>
            </a:r>
            <a:r>
              <a:rPr lang="en-US" dirty="0" err="1"/>
              <a:t>xHTML</a:t>
            </a:r>
            <a:r>
              <a:rPr lang="en-US" dirty="0"/>
              <a:t> over HTML. </a:t>
            </a:r>
            <a:endParaRPr lang="en-US" dirty="0" smtClean="0"/>
          </a:p>
          <a:p>
            <a:r>
              <a:rPr lang="en-US" dirty="0" smtClean="0"/>
              <a:t>It birthed the WHATWG and, eventually, HTML5</a:t>
            </a:r>
            <a:r>
              <a:rPr lang="en-US" dirty="0"/>
              <a:t/>
            </a:r>
            <a:br>
              <a:rPr lang="en-US" dirty="0"/>
            </a:br>
            <a:endParaRPr lang="en-US" dirty="0"/>
          </a:p>
          <a:p>
            <a:endParaRPr lang="en-US" dirty="0"/>
          </a:p>
        </p:txBody>
      </p:sp>
    </p:spTree>
    <p:extLst>
      <p:ext uri="{BB962C8B-B14F-4D97-AF65-F5344CB8AC3E}">
        <p14:creationId xmlns:p14="http://schemas.microsoft.com/office/powerpoint/2010/main" val="3315053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417A-9F41-4282-B0DB-DB9DEBEFE1D3}"/>
              </a:ext>
            </a:extLst>
          </p:cNvPr>
          <p:cNvSpPr>
            <a:spLocks noGrp="1"/>
          </p:cNvSpPr>
          <p:nvPr>
            <p:ph type="title"/>
          </p:nvPr>
        </p:nvSpPr>
        <p:spPr/>
        <p:txBody>
          <a:bodyPr/>
          <a:lstStyle/>
          <a:p>
            <a:r>
              <a:rPr lang="en-US" dirty="0"/>
              <a:t>New Standards Were Born	</a:t>
            </a:r>
          </a:p>
        </p:txBody>
      </p:sp>
      <p:sp>
        <p:nvSpPr>
          <p:cNvPr id="3" name="Content Placeholder 2">
            <a:extLst>
              <a:ext uri="{FF2B5EF4-FFF2-40B4-BE49-F238E27FC236}">
                <a16:creationId xmlns:a16="http://schemas.microsoft.com/office/drawing/2014/main" id="{33C93E6B-FF3E-4B18-8786-6854017490E1}"/>
              </a:ext>
            </a:extLst>
          </p:cNvPr>
          <p:cNvSpPr>
            <a:spLocks noGrp="1"/>
          </p:cNvSpPr>
          <p:nvPr>
            <p:ph idx="1"/>
          </p:nvPr>
        </p:nvSpPr>
        <p:spPr/>
        <p:txBody>
          <a:bodyPr/>
          <a:lstStyle/>
          <a:p>
            <a:r>
              <a:rPr lang="en-US" dirty="0"/>
              <a:t>Web Forms 2.0: An incremental improvement of HTML4.01′s forms.</a:t>
            </a:r>
          </a:p>
          <a:p>
            <a:r>
              <a:rPr lang="en-US" dirty="0"/>
              <a:t>Web Apps 1.0: Features for Application Development in HTML.</a:t>
            </a:r>
          </a:p>
          <a:p>
            <a:r>
              <a:rPr lang="en-US" dirty="0"/>
              <a:t>Web Controls 1.0: A specification describing mechanisms for creating new interactive widgets.</a:t>
            </a:r>
          </a:p>
          <a:p>
            <a:pPr marL="0" indent="0">
              <a:buNone/>
            </a:pPr>
            <a:r>
              <a:rPr lang="en-US" dirty="0"/>
              <a:t>Web Controls has since gone dormant, but the other two, Web Forms and Web Apps eventually formed the foundation of the HTML5 specification.</a:t>
            </a:r>
          </a:p>
          <a:p>
            <a:endParaRPr lang="en-US" dirty="0"/>
          </a:p>
        </p:txBody>
      </p:sp>
    </p:spTree>
    <p:extLst>
      <p:ext uri="{BB962C8B-B14F-4D97-AF65-F5344CB8AC3E}">
        <p14:creationId xmlns:p14="http://schemas.microsoft.com/office/powerpoint/2010/main" val="3832296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30F6-673B-4129-950C-B0C8E1915A1A}"/>
              </a:ext>
            </a:extLst>
          </p:cNvPr>
          <p:cNvSpPr>
            <a:spLocks noGrp="1"/>
          </p:cNvSpPr>
          <p:nvPr>
            <p:ph type="title"/>
          </p:nvPr>
        </p:nvSpPr>
        <p:spPr/>
        <p:txBody>
          <a:bodyPr/>
          <a:lstStyle/>
          <a:p>
            <a:r>
              <a:rPr lang="en-US" dirty="0"/>
              <a:t>AJAX</a:t>
            </a:r>
          </a:p>
        </p:txBody>
      </p:sp>
      <p:sp>
        <p:nvSpPr>
          <p:cNvPr id="3" name="Content Placeholder 2">
            <a:extLst>
              <a:ext uri="{FF2B5EF4-FFF2-40B4-BE49-F238E27FC236}">
                <a16:creationId xmlns:a16="http://schemas.microsoft.com/office/drawing/2014/main" id="{93E28B46-07A1-4819-B7A1-4730B17BC8C9}"/>
              </a:ext>
            </a:extLst>
          </p:cNvPr>
          <p:cNvSpPr>
            <a:spLocks noGrp="1"/>
          </p:cNvSpPr>
          <p:nvPr>
            <p:ph idx="1"/>
          </p:nvPr>
        </p:nvSpPr>
        <p:spPr/>
        <p:txBody>
          <a:bodyPr/>
          <a:lstStyle/>
          <a:p>
            <a:pPr marL="0" indent="0">
              <a:buNone/>
            </a:pPr>
            <a:r>
              <a:rPr lang="en-US" dirty="0"/>
              <a:t>On 18 February 2005, Jesse James Garrett, co-founder and president of design consultancy Adaptive Path, wrote an article entitled “Ajax: A New Approach to Web Applications.” In it, he described a new, at the time, trend in apps like Gmail and Google Maps that focused on smooth application like experiences. He coined the term Ajax to describe it and called the pattern “a fundamental shift in what’s possible on the Web</a:t>
            </a:r>
            <a:r>
              <a:rPr lang="en-US" dirty="0" smtClean="0"/>
              <a:t>.”</a:t>
            </a:r>
          </a:p>
          <a:p>
            <a:pPr marL="0" indent="0">
              <a:buNone/>
            </a:pPr>
            <a:r>
              <a:rPr lang="en-US" i="1" dirty="0" smtClean="0"/>
              <a:t>JavaScript is important again. </a:t>
            </a:r>
            <a:r>
              <a:rPr lang="en-US" dirty="0"/>
              <a:t/>
            </a:r>
            <a:br>
              <a:rPr lang="en-US" dirty="0"/>
            </a:br>
            <a:endParaRPr lang="en-US" dirty="0"/>
          </a:p>
          <a:p>
            <a:endParaRPr lang="en-US" dirty="0"/>
          </a:p>
        </p:txBody>
      </p:sp>
    </p:spTree>
    <p:extLst>
      <p:ext uri="{BB962C8B-B14F-4D97-AF65-F5344CB8AC3E}">
        <p14:creationId xmlns:p14="http://schemas.microsoft.com/office/powerpoint/2010/main" val="2087681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72A6-FEB4-4B0C-9017-C58ECDC7D349}"/>
              </a:ext>
            </a:extLst>
          </p:cNvPr>
          <p:cNvSpPr>
            <a:spLocks noGrp="1"/>
          </p:cNvSpPr>
          <p:nvPr>
            <p:ph type="title"/>
          </p:nvPr>
        </p:nvSpPr>
        <p:spPr/>
        <p:txBody>
          <a:bodyPr/>
          <a:lstStyle/>
          <a:p>
            <a:r>
              <a:rPr lang="en-US" dirty="0"/>
              <a:t>Current standards development landscape</a:t>
            </a:r>
          </a:p>
        </p:txBody>
      </p:sp>
      <p:sp>
        <p:nvSpPr>
          <p:cNvPr id="3" name="Content Placeholder 2">
            <a:extLst>
              <a:ext uri="{FF2B5EF4-FFF2-40B4-BE49-F238E27FC236}">
                <a16:creationId xmlns:a16="http://schemas.microsoft.com/office/drawing/2014/main" id="{5E041375-1F5B-4CD4-A5A8-94ABDDAA3414}"/>
              </a:ext>
            </a:extLst>
          </p:cNvPr>
          <p:cNvSpPr>
            <a:spLocks noGrp="1"/>
          </p:cNvSpPr>
          <p:nvPr>
            <p:ph idx="1"/>
          </p:nvPr>
        </p:nvSpPr>
        <p:spPr/>
        <p:txBody>
          <a:bodyPr>
            <a:normAutofit fontScale="92500" lnSpcReduction="20000"/>
          </a:bodyPr>
          <a:lstStyle/>
          <a:p>
            <a:r>
              <a:rPr lang="en-US" b="1" dirty="0"/>
              <a:t>ECMAScript </a:t>
            </a:r>
            <a:r>
              <a:rPr lang="en-US" dirty="0" err="1"/>
              <a:t>ECMAScript</a:t>
            </a:r>
            <a:r>
              <a:rPr lang="en-US" dirty="0"/>
              <a:t> mailing list </a:t>
            </a:r>
            <a:r>
              <a:rPr lang="en-US" dirty="0">
                <a:hlinkClick r:id="rId2"/>
              </a:rPr>
              <a:t>https://esdiscuss.org/1</a:t>
            </a:r>
            <a:r>
              <a:rPr lang="en-US" dirty="0"/>
              <a:t> is where all the action happens. </a:t>
            </a:r>
          </a:p>
          <a:p>
            <a:r>
              <a:rPr lang="en-US" b="1" dirty="0" smtClean="0"/>
              <a:t>HTML </a:t>
            </a:r>
            <a:r>
              <a:rPr lang="en-US" b="1" dirty="0"/>
              <a:t>and related APIs</a:t>
            </a:r>
            <a:r>
              <a:rPr lang="en-US" dirty="0"/>
              <a:t> Main development of what's referred to as the "living standard" happens with the </a:t>
            </a:r>
            <a:r>
              <a:rPr lang="en-US" u="sng" dirty="0"/>
              <a:t>WHATWG (https://whatwg.org/)</a:t>
            </a:r>
            <a:r>
              <a:rPr lang="en-US" dirty="0"/>
              <a:t> This work is an ongoing extension of the work done for HTML5. See: https://github.com/whatwg</a:t>
            </a:r>
          </a:p>
          <a:p>
            <a:r>
              <a:rPr lang="en-US" b="1" dirty="0"/>
              <a:t>CSS</a:t>
            </a:r>
            <a:r>
              <a:rPr lang="en-US" dirty="0"/>
              <a:t> CSS development has been broken down into smaller modules. CSS 2.0 was a monolithic specification that covered everything to do with CSS. For CSS3 the decision was made to break down the specification into specific features. This means there are some modules further along in the development process than others. The W3C's big list of modules is available here </a:t>
            </a:r>
            <a:r>
              <a:rPr lang="en-US" u="sng" dirty="0"/>
              <a:t>http://www.w3.org/TR/2001/WD-css3-roadmap-20010523/#module</a:t>
            </a:r>
            <a:r>
              <a:rPr lang="en-US" dirty="0"/>
              <a:t>. </a:t>
            </a:r>
          </a:p>
          <a:p>
            <a:endParaRPr lang="en-US" dirty="0"/>
          </a:p>
        </p:txBody>
      </p:sp>
    </p:spTree>
    <p:extLst>
      <p:ext uri="{BB962C8B-B14F-4D97-AF65-F5344CB8AC3E}">
        <p14:creationId xmlns:p14="http://schemas.microsoft.com/office/powerpoint/2010/main" val="16015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caniuse</a:t>
            </a:r>
            <a:r>
              <a:rPr lang="en-US" dirty="0" smtClean="0"/>
              <a:t> CSS3?</a:t>
            </a:r>
            <a:endParaRPr lang="en-US" dirty="0"/>
          </a:p>
        </p:txBody>
      </p:sp>
      <p:sp>
        <p:nvSpPr>
          <p:cNvPr id="3" name="Content Placeholder 2"/>
          <p:cNvSpPr>
            <a:spLocks noGrp="1"/>
          </p:cNvSpPr>
          <p:nvPr>
            <p:ph idx="1"/>
          </p:nvPr>
        </p:nvSpPr>
        <p:spPr/>
        <p:txBody>
          <a:bodyPr/>
          <a:lstStyle/>
          <a:p>
            <a:r>
              <a:rPr lang="en-US" dirty="0">
                <a:hlinkClick r:id="rId2"/>
              </a:rPr>
              <a:t>https://caniuse.com/#</a:t>
            </a:r>
            <a:r>
              <a:rPr lang="en-US" dirty="0" smtClean="0">
                <a:hlinkClick r:id="rId2"/>
              </a:rPr>
              <a:t>search=css3</a:t>
            </a:r>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838200" y="2531998"/>
            <a:ext cx="9649237" cy="2655823"/>
          </a:xfrm>
          <a:prstGeom prst="rect">
            <a:avLst/>
          </a:prstGeom>
        </p:spPr>
      </p:pic>
    </p:spTree>
    <p:extLst>
      <p:ext uri="{BB962C8B-B14F-4D97-AF65-F5344CB8AC3E}">
        <p14:creationId xmlns:p14="http://schemas.microsoft.com/office/powerpoint/2010/main" val="490947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838200" y="3570406"/>
            <a:ext cx="797038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rPr>
              <a:t>The web platform is Write Once, Cry Everywhere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24292E"/>
                </a:solidFill>
                <a:effectLst/>
                <a:latin typeface="-apple-system"/>
              </a:rPr>
              <a:t>— Yehuda Katz</a:t>
            </a:r>
            <a:endParaRPr kumimoji="0" lang="en-US" altLang="en-US"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58834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caniuse</a:t>
            </a:r>
            <a:r>
              <a:rPr lang="en-US" dirty="0" smtClean="0"/>
              <a:t> HTML5?</a:t>
            </a:r>
            <a:endParaRPr lang="en-US" dirty="0"/>
          </a:p>
        </p:txBody>
      </p:sp>
      <p:sp>
        <p:nvSpPr>
          <p:cNvPr id="3" name="Content Placeholder 2"/>
          <p:cNvSpPr>
            <a:spLocks noGrp="1"/>
          </p:cNvSpPr>
          <p:nvPr>
            <p:ph idx="1"/>
          </p:nvPr>
        </p:nvSpPr>
        <p:spPr/>
        <p:txBody>
          <a:bodyPr/>
          <a:lstStyle/>
          <a:p>
            <a:r>
              <a:rPr lang="en-US" dirty="0"/>
              <a:t>https://caniuse.com/#cats=HTML5</a:t>
            </a:r>
          </a:p>
        </p:txBody>
      </p:sp>
      <p:pic>
        <p:nvPicPr>
          <p:cNvPr id="4" name="Picture 3"/>
          <p:cNvPicPr>
            <a:picLocks noChangeAspect="1"/>
          </p:cNvPicPr>
          <p:nvPr/>
        </p:nvPicPr>
        <p:blipFill>
          <a:blip r:embed="rId2"/>
          <a:stretch>
            <a:fillRect/>
          </a:stretch>
        </p:blipFill>
        <p:spPr>
          <a:xfrm>
            <a:off x="1035698" y="2427238"/>
            <a:ext cx="9551339" cy="3512474"/>
          </a:xfrm>
          <a:prstGeom prst="rect">
            <a:avLst/>
          </a:prstGeom>
        </p:spPr>
      </p:pic>
    </p:spTree>
    <p:extLst>
      <p:ext uri="{BB962C8B-B14F-4D97-AF65-F5344CB8AC3E}">
        <p14:creationId xmlns:p14="http://schemas.microsoft.com/office/powerpoint/2010/main" val="1554314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EcmaScript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4245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smtClean="0"/>
              <a:t>ES4 ES3.1</a:t>
            </a:r>
            <a:r>
              <a:rPr lang="en-US" dirty="0" smtClean="0"/>
              <a:t> ES5… ES6…</a:t>
            </a:r>
            <a:endParaRPr lang="en-US" dirty="0"/>
          </a:p>
        </p:txBody>
      </p:sp>
      <p:sp>
        <p:nvSpPr>
          <p:cNvPr id="3" name="Content Placeholder 2"/>
          <p:cNvSpPr>
            <a:spLocks noGrp="1"/>
          </p:cNvSpPr>
          <p:nvPr>
            <p:ph idx="1"/>
          </p:nvPr>
        </p:nvSpPr>
        <p:spPr/>
        <p:txBody>
          <a:bodyPr/>
          <a:lstStyle/>
          <a:p>
            <a:r>
              <a:rPr lang="en-US" dirty="0" smtClean="0"/>
              <a:t>The specification for JavaScript was in limbo for many years. There were controversies. There was infighting. Eventually, after 7 years (!) a major release of the specification came out in 2009, </a:t>
            </a:r>
            <a:r>
              <a:rPr lang="en-US" dirty="0" err="1" smtClean="0"/>
              <a:t>EcmaScript</a:t>
            </a:r>
            <a:r>
              <a:rPr lang="en-US" dirty="0" smtClean="0"/>
              <a:t> 5.0. We are now, starting with ES6/ES2015, going with annual updates to the spec (ES2016, etc.) </a:t>
            </a:r>
          </a:p>
          <a:p>
            <a:r>
              <a:rPr lang="en-US" dirty="0" smtClean="0"/>
              <a:t>There’s lots of fun stuff:</a:t>
            </a:r>
            <a:endParaRPr lang="en-US" dirty="0"/>
          </a:p>
        </p:txBody>
      </p:sp>
    </p:spTree>
    <p:extLst>
      <p:ext uri="{BB962C8B-B14F-4D97-AF65-F5344CB8AC3E}">
        <p14:creationId xmlns:p14="http://schemas.microsoft.com/office/powerpoint/2010/main" val="4124794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E936-E3AA-4F74-B9FC-3F43723DF6DA}"/>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52251BEB-DB82-4163-B7D9-58E139F91AAD}"/>
              </a:ext>
            </a:extLst>
          </p:cNvPr>
          <p:cNvSpPr>
            <a:spLocks noGrp="1"/>
          </p:cNvSpPr>
          <p:nvPr>
            <p:ph idx="1"/>
          </p:nvPr>
        </p:nvSpPr>
        <p:spPr/>
        <p:txBody>
          <a:bodyPr>
            <a:normAutofit fontScale="62500" lnSpcReduction="20000"/>
          </a:bodyPr>
          <a:lstStyle/>
          <a:p>
            <a:r>
              <a:rPr lang="en-US" dirty="0"/>
              <a:t>Constants</a:t>
            </a:r>
          </a:p>
          <a:p>
            <a:pPr lvl="1"/>
            <a:r>
              <a:rPr lang="en-US" dirty="0"/>
              <a:t>Constants</a:t>
            </a:r>
          </a:p>
          <a:p>
            <a:r>
              <a:rPr lang="en-US" dirty="0"/>
              <a:t>Scoping</a:t>
            </a:r>
          </a:p>
          <a:p>
            <a:pPr lvl="1"/>
            <a:r>
              <a:rPr lang="en-US" dirty="0"/>
              <a:t>Block-Scoped Variables</a:t>
            </a:r>
          </a:p>
          <a:p>
            <a:pPr lvl="1"/>
            <a:r>
              <a:rPr lang="en-US" dirty="0"/>
              <a:t>Block-Scoped Functions</a:t>
            </a:r>
          </a:p>
          <a:p>
            <a:r>
              <a:rPr lang="en-US" dirty="0"/>
              <a:t>Arrow Functions</a:t>
            </a:r>
          </a:p>
          <a:p>
            <a:pPr lvl="1"/>
            <a:r>
              <a:rPr lang="en-US" dirty="0"/>
              <a:t>Expression Bodies</a:t>
            </a:r>
          </a:p>
          <a:p>
            <a:pPr lvl="1"/>
            <a:r>
              <a:rPr lang="en-US" dirty="0"/>
              <a:t>Statement Bodies</a:t>
            </a:r>
          </a:p>
          <a:p>
            <a:pPr lvl="1"/>
            <a:r>
              <a:rPr lang="en-US" dirty="0"/>
              <a:t>Lexical this</a:t>
            </a:r>
          </a:p>
          <a:p>
            <a:r>
              <a:rPr lang="en-US" dirty="0"/>
              <a:t>Extended Parameter Handling</a:t>
            </a:r>
          </a:p>
          <a:p>
            <a:pPr lvl="1"/>
            <a:r>
              <a:rPr lang="en-US" dirty="0"/>
              <a:t>Default Parameter Values</a:t>
            </a:r>
          </a:p>
          <a:p>
            <a:pPr lvl="1"/>
            <a:r>
              <a:rPr lang="en-US" dirty="0"/>
              <a:t>Rest Parameter</a:t>
            </a:r>
          </a:p>
          <a:p>
            <a:pPr lvl="1"/>
            <a:r>
              <a:rPr lang="en-US" dirty="0"/>
              <a:t>Spread Operator</a:t>
            </a:r>
          </a:p>
          <a:p>
            <a:r>
              <a:rPr lang="en-US" dirty="0"/>
              <a:t>Template Literals</a:t>
            </a:r>
          </a:p>
          <a:p>
            <a:pPr lvl="1"/>
            <a:r>
              <a:rPr lang="en-US" dirty="0"/>
              <a:t>String Interpolation</a:t>
            </a:r>
          </a:p>
          <a:p>
            <a:pPr lvl="1"/>
            <a:r>
              <a:rPr lang="en-US" dirty="0"/>
              <a:t>Custom Interpolation</a:t>
            </a:r>
          </a:p>
          <a:p>
            <a:pPr lvl="1"/>
            <a:r>
              <a:rPr lang="en-US" dirty="0"/>
              <a:t>Raw String Access</a:t>
            </a:r>
          </a:p>
        </p:txBody>
      </p:sp>
    </p:spTree>
    <p:extLst>
      <p:ext uri="{BB962C8B-B14F-4D97-AF65-F5344CB8AC3E}">
        <p14:creationId xmlns:p14="http://schemas.microsoft.com/office/powerpoint/2010/main" val="301813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A1E1-186B-48EE-90A0-AC4ABB1D0538}"/>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0E5AFDE4-6D54-4215-9B53-1512FF54D72F}"/>
              </a:ext>
            </a:extLst>
          </p:cNvPr>
          <p:cNvSpPr>
            <a:spLocks noGrp="1"/>
          </p:cNvSpPr>
          <p:nvPr>
            <p:ph idx="1"/>
          </p:nvPr>
        </p:nvSpPr>
        <p:spPr/>
        <p:txBody>
          <a:bodyPr>
            <a:normAutofit/>
          </a:bodyPr>
          <a:lstStyle/>
          <a:p>
            <a:r>
              <a:rPr lang="en-US" dirty="0"/>
              <a:t>Extended Literals</a:t>
            </a:r>
          </a:p>
          <a:p>
            <a:pPr lvl="1"/>
            <a:r>
              <a:rPr lang="en-US" dirty="0"/>
              <a:t>Binary &amp; Octal Literal</a:t>
            </a:r>
          </a:p>
          <a:p>
            <a:pPr lvl="1"/>
            <a:r>
              <a:rPr lang="en-US" dirty="0"/>
              <a:t>Unicode String &amp; </a:t>
            </a:r>
            <a:r>
              <a:rPr lang="en-US" dirty="0" err="1"/>
              <a:t>RegExp</a:t>
            </a:r>
            <a:r>
              <a:rPr lang="en-US" dirty="0"/>
              <a:t> Literal</a:t>
            </a:r>
          </a:p>
          <a:p>
            <a:r>
              <a:rPr lang="en-US" dirty="0"/>
              <a:t>Enhanced Regular Expression</a:t>
            </a:r>
          </a:p>
          <a:p>
            <a:pPr lvl="1"/>
            <a:r>
              <a:rPr lang="en-US" dirty="0"/>
              <a:t>Regular Expression Sticky Matching</a:t>
            </a:r>
          </a:p>
          <a:p>
            <a:pPr lvl="1"/>
            <a:r>
              <a:rPr lang="en-US" dirty="0"/>
              <a:t>Enhanced Object Properties</a:t>
            </a:r>
          </a:p>
          <a:p>
            <a:r>
              <a:rPr lang="en-US" dirty="0"/>
              <a:t>Property Shorthand</a:t>
            </a:r>
          </a:p>
          <a:p>
            <a:pPr lvl="1"/>
            <a:r>
              <a:rPr lang="en-US" dirty="0"/>
              <a:t>Computed Property Names</a:t>
            </a:r>
          </a:p>
          <a:p>
            <a:pPr lvl="1"/>
            <a:r>
              <a:rPr lang="en-US" dirty="0"/>
              <a:t>Method Properties</a:t>
            </a:r>
          </a:p>
        </p:txBody>
      </p:sp>
    </p:spTree>
    <p:extLst>
      <p:ext uri="{BB962C8B-B14F-4D97-AF65-F5344CB8AC3E}">
        <p14:creationId xmlns:p14="http://schemas.microsoft.com/office/powerpoint/2010/main" val="143268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470D-81B9-40C0-9037-68B763A6D244}"/>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CC43B9A0-9083-40B3-8FE7-02E2C3E8CFFD}"/>
              </a:ext>
            </a:extLst>
          </p:cNvPr>
          <p:cNvSpPr>
            <a:spLocks noGrp="1"/>
          </p:cNvSpPr>
          <p:nvPr>
            <p:ph idx="1"/>
          </p:nvPr>
        </p:nvSpPr>
        <p:spPr/>
        <p:txBody>
          <a:bodyPr>
            <a:normAutofit lnSpcReduction="10000"/>
          </a:bodyPr>
          <a:lstStyle/>
          <a:p>
            <a:endParaRPr lang="en-US" dirty="0"/>
          </a:p>
          <a:p>
            <a:r>
              <a:rPr lang="en-US" dirty="0" err="1"/>
              <a:t>Destructuring</a:t>
            </a:r>
            <a:r>
              <a:rPr lang="en-US" dirty="0"/>
              <a:t> Assignment</a:t>
            </a:r>
          </a:p>
          <a:p>
            <a:pPr lvl="1"/>
            <a:r>
              <a:rPr lang="en-US" dirty="0"/>
              <a:t>Array Matching</a:t>
            </a:r>
          </a:p>
          <a:p>
            <a:pPr lvl="1"/>
            <a:r>
              <a:rPr lang="en-US" dirty="0"/>
              <a:t>Object Matching, Shorthand Notation</a:t>
            </a:r>
          </a:p>
          <a:p>
            <a:pPr lvl="1"/>
            <a:r>
              <a:rPr lang="en-US" dirty="0"/>
              <a:t>Object Matching, Deep Matching</a:t>
            </a:r>
          </a:p>
          <a:p>
            <a:pPr lvl="1"/>
            <a:r>
              <a:rPr lang="en-US" dirty="0"/>
              <a:t>Object And Array Matching, Default Values</a:t>
            </a:r>
          </a:p>
          <a:p>
            <a:pPr lvl="1"/>
            <a:r>
              <a:rPr lang="en-US" dirty="0"/>
              <a:t>Parameter Context Matching</a:t>
            </a:r>
          </a:p>
          <a:p>
            <a:pPr lvl="1"/>
            <a:r>
              <a:rPr lang="en-US" dirty="0"/>
              <a:t>Fail-Soft </a:t>
            </a:r>
            <a:r>
              <a:rPr lang="en-US" dirty="0" err="1"/>
              <a:t>Destructuring</a:t>
            </a:r>
            <a:endParaRPr lang="en-US" dirty="0"/>
          </a:p>
          <a:p>
            <a:r>
              <a:rPr lang="en-US" dirty="0"/>
              <a:t>Modules</a:t>
            </a:r>
          </a:p>
          <a:p>
            <a:pPr lvl="1"/>
            <a:r>
              <a:rPr lang="en-US" dirty="0"/>
              <a:t>Value Export/Import</a:t>
            </a:r>
          </a:p>
          <a:p>
            <a:pPr lvl="1"/>
            <a:r>
              <a:rPr lang="en-US" dirty="0"/>
              <a:t>Default &amp; Wildcard</a:t>
            </a:r>
          </a:p>
          <a:p>
            <a:endParaRPr lang="en-US" dirty="0"/>
          </a:p>
        </p:txBody>
      </p:sp>
    </p:spTree>
    <p:extLst>
      <p:ext uri="{BB962C8B-B14F-4D97-AF65-F5344CB8AC3E}">
        <p14:creationId xmlns:p14="http://schemas.microsoft.com/office/powerpoint/2010/main" val="3396853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1ECA-3358-48F8-BCEA-477AD2C81511}"/>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3953906D-0361-41B3-82CC-BD3B44B33A60}"/>
              </a:ext>
            </a:extLst>
          </p:cNvPr>
          <p:cNvSpPr>
            <a:spLocks noGrp="1"/>
          </p:cNvSpPr>
          <p:nvPr>
            <p:ph idx="1"/>
          </p:nvPr>
        </p:nvSpPr>
        <p:spPr/>
        <p:txBody>
          <a:bodyPr>
            <a:normAutofit fontScale="92500" lnSpcReduction="10000"/>
          </a:bodyPr>
          <a:lstStyle/>
          <a:p>
            <a:r>
              <a:rPr lang="en-US" dirty="0"/>
              <a:t>Classes</a:t>
            </a:r>
          </a:p>
          <a:p>
            <a:pPr lvl="1"/>
            <a:r>
              <a:rPr lang="en-US" dirty="0"/>
              <a:t>Class Definition</a:t>
            </a:r>
          </a:p>
          <a:p>
            <a:pPr lvl="1"/>
            <a:r>
              <a:rPr lang="en-US" dirty="0"/>
              <a:t>Class Inheritance</a:t>
            </a:r>
          </a:p>
          <a:p>
            <a:pPr lvl="1"/>
            <a:r>
              <a:rPr lang="en-US" dirty="0"/>
              <a:t>Class Inheritance, From Expressions</a:t>
            </a:r>
          </a:p>
          <a:p>
            <a:pPr lvl="1"/>
            <a:r>
              <a:rPr lang="en-US" dirty="0"/>
              <a:t>Base Class Access</a:t>
            </a:r>
          </a:p>
          <a:p>
            <a:pPr lvl="1"/>
            <a:r>
              <a:rPr lang="en-US" dirty="0"/>
              <a:t>Static Members</a:t>
            </a:r>
          </a:p>
          <a:p>
            <a:pPr lvl="1"/>
            <a:r>
              <a:rPr lang="en-US" dirty="0"/>
              <a:t>Getter/Setter</a:t>
            </a:r>
          </a:p>
          <a:p>
            <a:r>
              <a:rPr lang="en-US" dirty="0"/>
              <a:t>Symbol Type</a:t>
            </a:r>
          </a:p>
          <a:p>
            <a:pPr lvl="1"/>
            <a:r>
              <a:rPr lang="en-US" dirty="0"/>
              <a:t>Symbol Type</a:t>
            </a:r>
          </a:p>
          <a:p>
            <a:pPr lvl="1"/>
            <a:r>
              <a:rPr lang="en-US" dirty="0"/>
              <a:t>Global Symbols</a:t>
            </a:r>
          </a:p>
          <a:p>
            <a:r>
              <a:rPr lang="en-US" dirty="0"/>
              <a:t>Iterators</a:t>
            </a:r>
          </a:p>
          <a:p>
            <a:pPr lvl="1"/>
            <a:r>
              <a:rPr lang="en-US" dirty="0"/>
              <a:t>Iterator &amp; For-Of Operator</a:t>
            </a:r>
          </a:p>
          <a:p>
            <a:endParaRPr lang="en-US" dirty="0"/>
          </a:p>
        </p:txBody>
      </p:sp>
    </p:spTree>
    <p:extLst>
      <p:ext uri="{BB962C8B-B14F-4D97-AF65-F5344CB8AC3E}">
        <p14:creationId xmlns:p14="http://schemas.microsoft.com/office/powerpoint/2010/main" val="218845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E0BE-729D-4846-A48D-8006183B3854}"/>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D969D9FB-69B7-4BBC-814D-5EB67A56A492}"/>
              </a:ext>
            </a:extLst>
          </p:cNvPr>
          <p:cNvSpPr>
            <a:spLocks noGrp="1"/>
          </p:cNvSpPr>
          <p:nvPr>
            <p:ph idx="1"/>
          </p:nvPr>
        </p:nvSpPr>
        <p:spPr/>
        <p:txBody>
          <a:bodyPr>
            <a:normAutofit fontScale="92500" lnSpcReduction="10000"/>
          </a:bodyPr>
          <a:lstStyle/>
          <a:p>
            <a:r>
              <a:rPr lang="en-US" dirty="0"/>
              <a:t>Generators</a:t>
            </a:r>
          </a:p>
          <a:p>
            <a:pPr lvl="1"/>
            <a:r>
              <a:rPr lang="en-US" dirty="0"/>
              <a:t>Generator Function, Iterator Protocol</a:t>
            </a:r>
          </a:p>
          <a:p>
            <a:pPr lvl="1"/>
            <a:r>
              <a:rPr lang="en-US" dirty="0"/>
              <a:t>Generator Function, Direct Use</a:t>
            </a:r>
          </a:p>
          <a:p>
            <a:pPr lvl="1"/>
            <a:r>
              <a:rPr lang="en-US" dirty="0"/>
              <a:t>Generator Matching</a:t>
            </a:r>
          </a:p>
          <a:p>
            <a:pPr lvl="1"/>
            <a:r>
              <a:rPr lang="en-US" dirty="0"/>
              <a:t>Generator Control-Flow</a:t>
            </a:r>
          </a:p>
          <a:p>
            <a:pPr lvl="1"/>
            <a:r>
              <a:rPr lang="en-US" dirty="0"/>
              <a:t>Generator Methods</a:t>
            </a:r>
          </a:p>
          <a:p>
            <a:r>
              <a:rPr lang="en-US" dirty="0"/>
              <a:t>Map/Set &amp; </a:t>
            </a:r>
            <a:r>
              <a:rPr lang="en-US" dirty="0" err="1"/>
              <a:t>WeakMap</a:t>
            </a:r>
            <a:r>
              <a:rPr lang="en-US" dirty="0"/>
              <a:t>/</a:t>
            </a:r>
            <a:r>
              <a:rPr lang="en-US" dirty="0" err="1"/>
              <a:t>WeakSet</a:t>
            </a:r>
            <a:endParaRPr lang="en-US" dirty="0"/>
          </a:p>
          <a:p>
            <a:pPr lvl="1"/>
            <a:r>
              <a:rPr lang="en-US" dirty="0"/>
              <a:t>Set Data-Structure	</a:t>
            </a:r>
          </a:p>
          <a:p>
            <a:pPr lvl="1"/>
            <a:r>
              <a:rPr lang="en-US" dirty="0"/>
              <a:t>Map Data-Structure</a:t>
            </a:r>
          </a:p>
          <a:p>
            <a:pPr lvl="1"/>
            <a:r>
              <a:rPr lang="en-US" dirty="0"/>
              <a:t>Weak-Link Data-Structures</a:t>
            </a:r>
          </a:p>
          <a:p>
            <a:r>
              <a:rPr lang="en-US" dirty="0"/>
              <a:t>Typed Arrays</a:t>
            </a:r>
          </a:p>
          <a:p>
            <a:pPr lvl="1"/>
            <a:r>
              <a:rPr lang="en-US" dirty="0"/>
              <a:t>Typed Arrays</a:t>
            </a:r>
          </a:p>
          <a:p>
            <a:endParaRPr lang="en-US" dirty="0"/>
          </a:p>
        </p:txBody>
      </p:sp>
    </p:spTree>
    <p:extLst>
      <p:ext uri="{BB962C8B-B14F-4D97-AF65-F5344CB8AC3E}">
        <p14:creationId xmlns:p14="http://schemas.microsoft.com/office/powerpoint/2010/main" val="215216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C4D2-7217-4786-9CF0-09E5304C9E95}"/>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7B4EE21C-82AD-48A9-BDCA-303AB053A7F8}"/>
              </a:ext>
            </a:extLst>
          </p:cNvPr>
          <p:cNvSpPr>
            <a:spLocks noGrp="1"/>
          </p:cNvSpPr>
          <p:nvPr>
            <p:ph idx="1"/>
          </p:nvPr>
        </p:nvSpPr>
        <p:spPr/>
        <p:txBody>
          <a:bodyPr>
            <a:normAutofit/>
          </a:bodyPr>
          <a:lstStyle/>
          <a:p>
            <a:r>
              <a:rPr lang="en-US" dirty="0"/>
              <a:t>New Built-In Methods</a:t>
            </a:r>
          </a:p>
          <a:p>
            <a:pPr lvl="1"/>
            <a:r>
              <a:rPr lang="en-US" dirty="0"/>
              <a:t>Object Property Assignment</a:t>
            </a:r>
          </a:p>
          <a:p>
            <a:pPr lvl="1"/>
            <a:r>
              <a:rPr lang="en-US" dirty="0"/>
              <a:t>Array Element Finding</a:t>
            </a:r>
          </a:p>
          <a:p>
            <a:pPr lvl="1"/>
            <a:r>
              <a:rPr lang="en-US" dirty="0"/>
              <a:t>String Repeating</a:t>
            </a:r>
          </a:p>
          <a:p>
            <a:pPr lvl="1"/>
            <a:r>
              <a:rPr lang="en-US" dirty="0"/>
              <a:t>String Searching</a:t>
            </a:r>
          </a:p>
          <a:p>
            <a:pPr lvl="1"/>
            <a:r>
              <a:rPr lang="en-US" dirty="0"/>
              <a:t>Number Type Checking</a:t>
            </a:r>
          </a:p>
          <a:p>
            <a:pPr lvl="1"/>
            <a:r>
              <a:rPr lang="en-US" dirty="0"/>
              <a:t>Number Safety Checking</a:t>
            </a:r>
          </a:p>
          <a:p>
            <a:pPr lvl="1"/>
            <a:r>
              <a:rPr lang="en-US" dirty="0"/>
              <a:t>Number Comparison</a:t>
            </a:r>
          </a:p>
          <a:p>
            <a:pPr lvl="1"/>
            <a:r>
              <a:rPr lang="en-US" dirty="0"/>
              <a:t>Number Truncation</a:t>
            </a:r>
          </a:p>
          <a:p>
            <a:pPr lvl="1"/>
            <a:r>
              <a:rPr lang="en-US" dirty="0"/>
              <a:t>Number Sign Determination</a:t>
            </a:r>
          </a:p>
        </p:txBody>
      </p:sp>
    </p:spTree>
    <p:extLst>
      <p:ext uri="{BB962C8B-B14F-4D97-AF65-F5344CB8AC3E}">
        <p14:creationId xmlns:p14="http://schemas.microsoft.com/office/powerpoint/2010/main" val="3613555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A4F-74FA-4292-8E44-92058A04469F}"/>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35BA6305-32F6-486B-B738-7266FCA04F10}"/>
              </a:ext>
            </a:extLst>
          </p:cNvPr>
          <p:cNvSpPr>
            <a:spLocks noGrp="1"/>
          </p:cNvSpPr>
          <p:nvPr>
            <p:ph idx="1"/>
          </p:nvPr>
        </p:nvSpPr>
        <p:spPr/>
        <p:txBody>
          <a:bodyPr>
            <a:normAutofit/>
          </a:bodyPr>
          <a:lstStyle/>
          <a:p>
            <a:r>
              <a:rPr lang="en-US" dirty="0"/>
              <a:t>Promises</a:t>
            </a:r>
          </a:p>
          <a:p>
            <a:pPr lvl="1"/>
            <a:r>
              <a:rPr lang="en-US" dirty="0"/>
              <a:t>Promise Usage</a:t>
            </a:r>
          </a:p>
          <a:p>
            <a:pPr lvl="1"/>
            <a:r>
              <a:rPr lang="en-US" dirty="0"/>
              <a:t>Promise Combination</a:t>
            </a:r>
          </a:p>
          <a:p>
            <a:r>
              <a:rPr lang="en-US" dirty="0"/>
              <a:t>Meta-Programming</a:t>
            </a:r>
          </a:p>
          <a:p>
            <a:pPr lvl="1"/>
            <a:r>
              <a:rPr lang="en-US" dirty="0"/>
              <a:t>Proxying</a:t>
            </a:r>
          </a:p>
          <a:p>
            <a:pPr lvl="1"/>
            <a:r>
              <a:rPr lang="en-US" dirty="0"/>
              <a:t>Reflection</a:t>
            </a:r>
          </a:p>
        </p:txBody>
      </p:sp>
    </p:spTree>
    <p:extLst>
      <p:ext uri="{BB962C8B-B14F-4D97-AF65-F5344CB8AC3E}">
        <p14:creationId xmlns:p14="http://schemas.microsoft.com/office/powerpoint/2010/main" val="3432437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4306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83C2-20A6-46F9-BEFD-B65E77824BEE}"/>
              </a:ext>
            </a:extLst>
          </p:cNvPr>
          <p:cNvSpPr>
            <a:spLocks noGrp="1"/>
          </p:cNvSpPr>
          <p:nvPr>
            <p:ph type="title"/>
          </p:nvPr>
        </p:nvSpPr>
        <p:spPr/>
        <p:txBody>
          <a:bodyPr/>
          <a:lstStyle/>
          <a:p>
            <a:r>
              <a:rPr lang="en-US" dirty="0"/>
              <a:t>ES6 Features</a:t>
            </a:r>
          </a:p>
        </p:txBody>
      </p:sp>
      <p:sp>
        <p:nvSpPr>
          <p:cNvPr id="3" name="Content Placeholder 2">
            <a:extLst>
              <a:ext uri="{FF2B5EF4-FFF2-40B4-BE49-F238E27FC236}">
                <a16:creationId xmlns:a16="http://schemas.microsoft.com/office/drawing/2014/main" id="{9A8A7ECC-3622-4903-AB0C-B5BBF31D695A}"/>
              </a:ext>
            </a:extLst>
          </p:cNvPr>
          <p:cNvSpPr>
            <a:spLocks noGrp="1"/>
          </p:cNvSpPr>
          <p:nvPr>
            <p:ph idx="1"/>
          </p:nvPr>
        </p:nvSpPr>
        <p:spPr/>
        <p:txBody>
          <a:bodyPr/>
          <a:lstStyle/>
          <a:p>
            <a:r>
              <a:rPr lang="en-US" dirty="0"/>
              <a:t>Internationalization &amp; Localization</a:t>
            </a:r>
          </a:p>
          <a:p>
            <a:pPr lvl="1"/>
            <a:r>
              <a:rPr lang="en-US" dirty="0"/>
              <a:t>Collation</a:t>
            </a:r>
          </a:p>
          <a:p>
            <a:pPr lvl="1"/>
            <a:r>
              <a:rPr lang="en-US" dirty="0"/>
              <a:t>Number Formatting</a:t>
            </a:r>
          </a:p>
          <a:p>
            <a:pPr lvl="1"/>
            <a:r>
              <a:rPr lang="en-US" dirty="0"/>
              <a:t>Currency Formatting</a:t>
            </a:r>
          </a:p>
          <a:p>
            <a:pPr lvl="1"/>
            <a:r>
              <a:rPr lang="en-US" dirty="0"/>
              <a:t>Date/Time Formatting</a:t>
            </a:r>
          </a:p>
          <a:p>
            <a:pPr lvl="1"/>
            <a:r>
              <a:rPr lang="en-US" dirty="0"/>
              <a:t>Internationalization &amp; Localization</a:t>
            </a:r>
          </a:p>
          <a:p>
            <a:pPr lvl="1"/>
            <a:r>
              <a:rPr lang="en-US" dirty="0"/>
              <a:t>Date/Time Formatting</a:t>
            </a:r>
          </a:p>
          <a:p>
            <a:pPr lvl="1"/>
            <a:r>
              <a:rPr lang="en-US" dirty="0"/>
              <a:t>Format date/time with localized ordering and separators.</a:t>
            </a:r>
          </a:p>
          <a:p>
            <a:endParaRPr lang="en-US" dirty="0"/>
          </a:p>
          <a:p>
            <a:r>
              <a:rPr lang="en-US" dirty="0"/>
              <a:t>Thanks: http://es6-features.org/</a:t>
            </a:r>
          </a:p>
        </p:txBody>
      </p:sp>
    </p:spTree>
    <p:extLst>
      <p:ext uri="{BB962C8B-B14F-4D97-AF65-F5344CB8AC3E}">
        <p14:creationId xmlns:p14="http://schemas.microsoft.com/office/powerpoint/2010/main" val="194434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5C72-6B6D-4FAE-8C04-567CE37B0D8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ES6</a:t>
            </a:r>
            <a:br>
              <a:rPr lang="en-US" sz="4800" dirty="0">
                <a:solidFill>
                  <a:srgbClr val="FFFFFF"/>
                </a:solidFill>
              </a:rPr>
            </a:br>
            <a:r>
              <a:rPr lang="en-US" sz="1800" dirty="0">
                <a:solidFill>
                  <a:srgbClr val="FFFFFF"/>
                </a:solidFill>
              </a:rPr>
              <a:t>https://kangax.github.io/compat-table/es6/</a:t>
            </a:r>
            <a:endParaRPr lang="en-US" sz="18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3D7C20C7-D699-4946-9F21-471C25588C05}"/>
              </a:ext>
            </a:extLst>
          </p:cNvPr>
          <p:cNvPicPr>
            <a:picLocks noGrp="1" noChangeAspect="1"/>
          </p:cNvPicPr>
          <p:nvPr>
            <p:ph idx="1"/>
          </p:nvPr>
        </p:nvPicPr>
        <p:blipFill>
          <a:blip r:embed="rId2"/>
          <a:stretch>
            <a:fillRect/>
          </a:stretch>
        </p:blipFill>
        <p:spPr>
          <a:xfrm>
            <a:off x="2352433" y="548324"/>
            <a:ext cx="6553545" cy="5619664"/>
          </a:xfrm>
          <a:prstGeom prst="rect">
            <a:avLst/>
          </a:prstGeom>
        </p:spPr>
      </p:pic>
      <p:sp>
        <p:nvSpPr>
          <p:cNvPr id="3" name="Rectangle 2"/>
          <p:cNvSpPr/>
          <p:nvPr/>
        </p:nvSpPr>
        <p:spPr>
          <a:xfrm>
            <a:off x="208641" y="6167988"/>
            <a:ext cx="4287584" cy="369332"/>
          </a:xfrm>
          <a:prstGeom prst="rect">
            <a:avLst/>
          </a:prstGeom>
        </p:spPr>
        <p:txBody>
          <a:bodyPr wrap="none">
            <a:spAutoFit/>
          </a:bodyPr>
          <a:lstStyle/>
          <a:p>
            <a:r>
              <a:rPr lang="en-US" dirty="0"/>
              <a:t>https://kangax.github.io/compat-table/es6/</a:t>
            </a:r>
          </a:p>
        </p:txBody>
      </p:sp>
    </p:spTree>
    <p:extLst>
      <p:ext uri="{BB962C8B-B14F-4D97-AF65-F5344CB8AC3E}">
        <p14:creationId xmlns:p14="http://schemas.microsoft.com/office/powerpoint/2010/main" val="2035526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5C72-6B6D-4FAE-8C04-567CE37B0D8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ES6</a:t>
            </a:r>
            <a:br>
              <a:rPr lang="en-US" sz="4800" dirty="0">
                <a:solidFill>
                  <a:srgbClr val="FFFFFF"/>
                </a:solidFill>
              </a:rPr>
            </a:br>
            <a:r>
              <a:rPr lang="en-US" sz="1800" dirty="0">
                <a:solidFill>
                  <a:srgbClr val="FFFFFF"/>
                </a:solidFill>
              </a:rPr>
              <a:t>https://kangax.github.io/compat-table/es6/</a:t>
            </a:r>
            <a:endParaRPr lang="en-US" sz="18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3D7C20C7-D699-4946-9F21-471C25588C05}"/>
              </a:ext>
            </a:extLst>
          </p:cNvPr>
          <p:cNvPicPr>
            <a:picLocks noGrp="1" noChangeAspect="1"/>
          </p:cNvPicPr>
          <p:nvPr>
            <p:ph idx="1"/>
          </p:nvPr>
        </p:nvPicPr>
        <p:blipFill>
          <a:blip r:embed="rId2"/>
          <a:stretch>
            <a:fillRect/>
          </a:stretch>
        </p:blipFill>
        <p:spPr>
          <a:xfrm>
            <a:off x="2503037" y="589888"/>
            <a:ext cx="6553545" cy="561966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CEFA990-1179-4EDF-9ABA-01CBCB42E509}"/>
                  </a:ext>
                </a:extLst>
              </p14:cNvPr>
              <p14:cNvContentPartPr/>
              <p14:nvPr/>
            </p14:nvContentPartPr>
            <p14:xfrm>
              <a:off x="3645259" y="914400"/>
              <a:ext cx="1152000" cy="1501200"/>
            </p14:xfrm>
          </p:contentPart>
        </mc:Choice>
        <mc:Fallback>
          <p:pic>
            <p:nvPicPr>
              <p:cNvPr id="6" name="Ink 5">
                <a:extLst>
                  <a:ext uri="{FF2B5EF4-FFF2-40B4-BE49-F238E27FC236}">
                    <a16:creationId xmlns:a16="http://schemas.microsoft.com/office/drawing/2014/main" id="{DCEFA990-1179-4EDF-9ABA-01CBCB42E509}"/>
                  </a:ext>
                </a:extLst>
              </p:cNvPr>
              <p:cNvPicPr/>
              <p:nvPr/>
            </p:nvPicPr>
            <p:blipFill>
              <a:blip r:embed="rId4"/>
              <a:stretch>
                <a:fillRect/>
              </a:stretch>
            </p:blipFill>
            <p:spPr>
              <a:xfrm>
                <a:off x="3636262" y="905400"/>
                <a:ext cx="1169994" cy="1519200"/>
              </a:xfrm>
              <a:prstGeom prst="rect">
                <a:avLst/>
              </a:prstGeom>
            </p:spPr>
          </p:pic>
        </mc:Fallback>
      </mc:AlternateContent>
    </p:spTree>
    <p:extLst>
      <p:ext uri="{BB962C8B-B14F-4D97-AF65-F5344CB8AC3E}">
        <p14:creationId xmlns:p14="http://schemas.microsoft.com/office/powerpoint/2010/main" val="3353708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5C72-6B6D-4FAE-8C04-567CE37B0D8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dirty="0">
                <a:solidFill>
                  <a:srgbClr val="FFFFFF"/>
                </a:solidFill>
              </a:rPr>
              <a:t>ES6</a:t>
            </a:r>
            <a:br>
              <a:rPr lang="en-US" sz="4800" dirty="0">
                <a:solidFill>
                  <a:srgbClr val="FFFFFF"/>
                </a:solidFill>
              </a:rPr>
            </a:br>
            <a:r>
              <a:rPr lang="en-US" sz="1800" dirty="0">
                <a:solidFill>
                  <a:srgbClr val="FFFFFF"/>
                </a:solidFill>
              </a:rPr>
              <a:t>https://kangax.github.io/compat-table/es6/</a:t>
            </a:r>
            <a:endParaRPr lang="en-US" sz="18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3D7C20C7-D699-4946-9F21-471C25588C05}"/>
              </a:ext>
            </a:extLst>
          </p:cNvPr>
          <p:cNvPicPr>
            <a:picLocks noGrp="1" noChangeAspect="1"/>
          </p:cNvPicPr>
          <p:nvPr>
            <p:ph idx="1"/>
          </p:nvPr>
        </p:nvPicPr>
        <p:blipFill>
          <a:blip r:embed="rId2"/>
          <a:stretch>
            <a:fillRect/>
          </a:stretch>
        </p:blipFill>
        <p:spPr>
          <a:xfrm>
            <a:off x="2626753" y="714382"/>
            <a:ext cx="6553545" cy="5619664"/>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CEFA990-1179-4EDF-9ABA-01CBCB42E509}"/>
                  </a:ext>
                </a:extLst>
              </p14:cNvPr>
              <p14:cNvContentPartPr/>
              <p14:nvPr/>
            </p14:nvContentPartPr>
            <p14:xfrm>
              <a:off x="3745012" y="869592"/>
              <a:ext cx="1152000" cy="1501200"/>
            </p14:xfrm>
          </p:contentPart>
        </mc:Choice>
        <mc:Fallback>
          <p:pic>
            <p:nvPicPr>
              <p:cNvPr id="6" name="Ink 5">
                <a:extLst>
                  <a:ext uri="{FF2B5EF4-FFF2-40B4-BE49-F238E27FC236}">
                    <a16:creationId xmlns:a16="http://schemas.microsoft.com/office/drawing/2014/main" id="{DCEFA990-1179-4EDF-9ABA-01CBCB42E509}"/>
                  </a:ext>
                </a:extLst>
              </p:cNvPr>
              <p:cNvPicPr/>
              <p:nvPr/>
            </p:nvPicPr>
            <p:blipFill>
              <a:blip r:embed="rId4"/>
              <a:stretch>
                <a:fillRect/>
              </a:stretch>
            </p:blipFill>
            <p:spPr>
              <a:xfrm>
                <a:off x="3736015" y="860592"/>
                <a:ext cx="1169994" cy="1519200"/>
              </a:xfrm>
              <a:prstGeom prst="rect">
                <a:avLst/>
              </a:prstGeom>
            </p:spPr>
          </p:pic>
        </mc:Fallback>
      </mc:AlternateContent>
      <p:pic>
        <p:nvPicPr>
          <p:cNvPr id="2052" name="Picture 4" descr="Image result for river of tears emoji">
            <a:extLst>
              <a:ext uri="{FF2B5EF4-FFF2-40B4-BE49-F238E27FC236}">
                <a16:creationId xmlns:a16="http://schemas.microsoft.com/office/drawing/2014/main" id="{80DEB0B1-A13A-4CF5-ADC6-601E051713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8931" y="1277854"/>
            <a:ext cx="5048250"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77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CA8E-2130-4902-A765-D26AD29F9DB1}"/>
              </a:ext>
            </a:extLst>
          </p:cNvPr>
          <p:cNvSpPr>
            <a:spLocks noGrp="1"/>
          </p:cNvSpPr>
          <p:nvPr>
            <p:ph type="title"/>
          </p:nvPr>
        </p:nvSpPr>
        <p:spPr/>
        <p:txBody>
          <a:bodyPr/>
          <a:lstStyle/>
          <a:p>
            <a:r>
              <a:rPr lang="en-US" dirty="0"/>
              <a:t>Enter </a:t>
            </a:r>
            <a:r>
              <a:rPr lang="en-US" dirty="0" err="1"/>
              <a:t>Transpilers</a:t>
            </a:r>
            <a:endParaRPr lang="en-US" dirty="0"/>
          </a:p>
        </p:txBody>
      </p:sp>
      <p:sp>
        <p:nvSpPr>
          <p:cNvPr id="3" name="Content Placeholder 2">
            <a:extLst>
              <a:ext uri="{FF2B5EF4-FFF2-40B4-BE49-F238E27FC236}">
                <a16:creationId xmlns:a16="http://schemas.microsoft.com/office/drawing/2014/main" id="{F4A9D306-7C4A-436B-A681-5CA177CB5619}"/>
              </a:ext>
            </a:extLst>
          </p:cNvPr>
          <p:cNvSpPr>
            <a:spLocks noGrp="1"/>
          </p:cNvSpPr>
          <p:nvPr>
            <p:ph idx="1"/>
          </p:nvPr>
        </p:nvSpPr>
        <p:spPr/>
        <p:txBody>
          <a:bodyPr/>
          <a:lstStyle/>
          <a:p>
            <a:r>
              <a:rPr lang="en-US" dirty="0"/>
              <a:t>Babel (</a:t>
            </a:r>
            <a:r>
              <a:rPr lang="en-US" dirty="0">
                <a:hlinkClick r:id="rId2"/>
              </a:rPr>
              <a:t>https://babeljs.io</a:t>
            </a:r>
            <a:r>
              <a:rPr lang="en-US" dirty="0" smtClean="0">
                <a:hlinkClick r:id="rId2"/>
              </a:rPr>
              <a:t>/</a:t>
            </a:r>
            <a:r>
              <a:rPr lang="en-US" dirty="0" smtClean="0"/>
              <a:t>)</a:t>
            </a:r>
          </a:p>
          <a:p>
            <a:r>
              <a:rPr lang="en-US" dirty="0" err="1" smtClean="0"/>
              <a:t>TypeScript</a:t>
            </a:r>
            <a:r>
              <a:rPr lang="en-US" dirty="0" smtClean="0"/>
              <a:t> </a:t>
            </a:r>
            <a:r>
              <a:rPr lang="en-US" dirty="0"/>
              <a:t>(</a:t>
            </a:r>
            <a:r>
              <a:rPr lang="en-US" dirty="0">
                <a:hlinkClick r:id="rId3"/>
              </a:rPr>
              <a:t>https://www.typescriptlang.org</a:t>
            </a:r>
            <a:r>
              <a:rPr lang="en-US" dirty="0" smtClean="0">
                <a:hlinkClick r:id="rId3"/>
              </a:rPr>
              <a:t>/</a:t>
            </a:r>
            <a:r>
              <a:rPr lang="en-US" dirty="0" smtClean="0"/>
              <a:t>)</a:t>
            </a:r>
          </a:p>
          <a:p>
            <a:r>
              <a:rPr lang="en-US" dirty="0"/>
              <a:t>Sass (https://sass-lang.com</a:t>
            </a:r>
            <a:r>
              <a:rPr lang="en-US" dirty="0" smtClean="0"/>
              <a:t>/)</a:t>
            </a:r>
            <a:endParaRPr lang="en-US" dirty="0"/>
          </a:p>
          <a:p>
            <a:endParaRPr lang="en-US" dirty="0"/>
          </a:p>
        </p:txBody>
      </p:sp>
    </p:spTree>
    <p:extLst>
      <p:ext uri="{BB962C8B-B14F-4D97-AF65-F5344CB8AC3E}">
        <p14:creationId xmlns:p14="http://schemas.microsoft.com/office/powerpoint/2010/main" val="2653241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39832"/>
            <a:ext cx="5587538" cy="6450941"/>
          </a:xfrm>
          <a:prstGeom prst="rect">
            <a:avLst/>
          </a:prstGeom>
        </p:spPr>
      </p:pic>
    </p:spTree>
    <p:extLst>
      <p:ext uri="{BB962C8B-B14F-4D97-AF65-F5344CB8AC3E}">
        <p14:creationId xmlns:p14="http://schemas.microsoft.com/office/powerpoint/2010/main" val="510081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365125"/>
            <a:ext cx="8239125" cy="6000750"/>
          </a:xfrm>
          <a:prstGeom prst="rect">
            <a:avLst/>
          </a:prstGeom>
        </p:spPr>
      </p:pic>
    </p:spTree>
    <p:extLst>
      <p:ext uri="{BB962C8B-B14F-4D97-AF65-F5344CB8AC3E}">
        <p14:creationId xmlns:p14="http://schemas.microsoft.com/office/powerpoint/2010/main" val="24733594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23887" y="365125"/>
            <a:ext cx="10944225" cy="4953000"/>
          </a:xfrm>
          <a:prstGeom prst="rect">
            <a:avLst/>
          </a:prstGeom>
        </p:spPr>
      </p:pic>
    </p:spTree>
    <p:extLst>
      <p:ext uri="{BB962C8B-B14F-4D97-AF65-F5344CB8AC3E}">
        <p14:creationId xmlns:p14="http://schemas.microsoft.com/office/powerpoint/2010/main" val="4023881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27788" y="365125"/>
            <a:ext cx="6622861" cy="5773777"/>
          </a:xfrm>
          <a:prstGeom prst="rect">
            <a:avLst/>
          </a:prstGeom>
        </p:spPr>
      </p:pic>
    </p:spTree>
    <p:extLst>
      <p:ext uri="{BB962C8B-B14F-4D97-AF65-F5344CB8AC3E}">
        <p14:creationId xmlns:p14="http://schemas.microsoft.com/office/powerpoint/2010/main" val="1660516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Environments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6679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March From the Microsoft Monoculture to </a:t>
            </a:r>
            <a:r>
              <a:rPr lang="en-US" b="1" dirty="0" smtClean="0"/>
              <a:t>Today’s Relative Chaos</a:t>
            </a:r>
            <a:endParaRPr lang="en-US" b="1" dirty="0"/>
          </a:p>
        </p:txBody>
      </p:sp>
      <p:sp>
        <p:nvSpPr>
          <p:cNvPr id="3" name="Content Placeholder 2"/>
          <p:cNvSpPr>
            <a:spLocks noGrp="1"/>
          </p:cNvSpPr>
          <p:nvPr>
            <p:ph idx="1"/>
          </p:nvPr>
        </p:nvSpPr>
        <p:spPr/>
        <p:txBody>
          <a:bodyPr>
            <a:normAutofit/>
          </a:bodyPr>
          <a:lstStyle/>
          <a:p>
            <a:r>
              <a:rPr lang="en-US" dirty="0" smtClean="0"/>
              <a:t>In </a:t>
            </a:r>
            <a:r>
              <a:rPr lang="en-US" dirty="0"/>
              <a:t>the early 2000s, there was basically one browser, one platform and one screen resolution that mattered. </a:t>
            </a:r>
            <a:r>
              <a:rPr lang="en-US" dirty="0" smtClean="0"/>
              <a:t>In </a:t>
            </a:r>
            <a:r>
              <a:rPr lang="en-US" dirty="0"/>
              <a:t>the end </a:t>
            </a:r>
            <a:r>
              <a:rPr lang="en-US" dirty="0" smtClean="0"/>
              <a:t>of its dominance Internet </a:t>
            </a:r>
            <a:r>
              <a:rPr lang="en-US" dirty="0"/>
              <a:t>Explorer held market share of near or above 90% for most of the first half of the decade of the 2000s.</a:t>
            </a:r>
          </a:p>
        </p:txBody>
      </p:sp>
    </p:spTree>
    <p:extLst>
      <p:ext uri="{BB962C8B-B14F-4D97-AF65-F5344CB8AC3E}">
        <p14:creationId xmlns:p14="http://schemas.microsoft.com/office/powerpoint/2010/main" val="2101852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mortal kombat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 y="0"/>
            <a:ext cx="12194823" cy="68595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8800" dirty="0" smtClean="0">
                <a:solidFill>
                  <a:schemeClr val="bg1"/>
                </a:solidFill>
              </a:rPr>
              <a:t>Fight!</a:t>
            </a:r>
            <a:endParaRPr lang="en-US" sz="8800" dirty="0">
              <a:solidFill>
                <a:schemeClr val="bg1"/>
              </a:solidFill>
            </a:endParaRPr>
          </a:p>
        </p:txBody>
      </p:sp>
      <p:pic>
        <p:nvPicPr>
          <p:cNvPr id="1026" name="Picture 2" descr="Image result for react logo"/>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3469" y="1690688"/>
            <a:ext cx="6096000" cy="4305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ngula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2753" y="1277648"/>
            <a:ext cx="459105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used to be able to view source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30024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a:t>
            </a:r>
            <a:endParaRPr lang="en-US" dirty="0"/>
          </a:p>
        </p:txBody>
      </p:sp>
      <p:sp>
        <p:nvSpPr>
          <p:cNvPr id="3" name="Content Placeholder 2"/>
          <p:cNvSpPr>
            <a:spLocks noGrp="1"/>
          </p:cNvSpPr>
          <p:nvPr>
            <p:ph idx="1"/>
          </p:nvPr>
        </p:nvSpPr>
        <p:spPr/>
        <p:txBody>
          <a:bodyPr/>
          <a:lstStyle/>
          <a:p>
            <a:r>
              <a:rPr lang="en-US" dirty="0" err="1">
                <a:latin typeface="Consolas" panose="020B0609020204030204" pitchFamily="49" charset="0"/>
              </a:rPr>
              <a:t>n</a:t>
            </a:r>
            <a:r>
              <a:rPr lang="en-US" dirty="0" err="1" smtClean="0">
                <a:latin typeface="Consolas" panose="020B0609020204030204" pitchFamily="49" charset="0"/>
              </a:rPr>
              <a:t>pm</a:t>
            </a:r>
            <a:r>
              <a:rPr lang="en-US" dirty="0" smtClean="0">
                <a:latin typeface="Consolas" panose="020B0609020204030204" pitchFamily="49" charset="0"/>
              </a:rPr>
              <a:t> install -g @angular/cli</a:t>
            </a:r>
          </a:p>
          <a:p>
            <a:r>
              <a:rPr lang="en-US" dirty="0">
                <a:latin typeface="Consolas" panose="020B0609020204030204" pitchFamily="49" charset="0"/>
              </a:rPr>
              <a:t>n</a:t>
            </a:r>
            <a:r>
              <a:rPr lang="en-US" dirty="0" smtClean="0">
                <a:latin typeface="Consolas" panose="020B0609020204030204" pitchFamily="49" charset="0"/>
              </a:rPr>
              <a:t>g new angular-project</a:t>
            </a:r>
          </a:p>
          <a:p>
            <a:r>
              <a:rPr lang="en-US" dirty="0" smtClean="0">
                <a:latin typeface="Consolas" panose="020B0609020204030204" pitchFamily="49" charset="0"/>
              </a:rPr>
              <a:t>cd angular-project</a:t>
            </a:r>
          </a:p>
          <a:p>
            <a:r>
              <a:rPr lang="en-US" dirty="0" err="1">
                <a:latin typeface="Consolas" panose="020B0609020204030204" pitchFamily="49" charset="0"/>
              </a:rPr>
              <a:t>n</a:t>
            </a:r>
            <a:r>
              <a:rPr lang="en-US" dirty="0" err="1" smtClean="0">
                <a:latin typeface="Consolas" panose="020B0609020204030204" pitchFamily="49" charset="0"/>
              </a:rPr>
              <a:t>pm</a:t>
            </a:r>
            <a:r>
              <a:rPr lang="en-US" dirty="0" smtClean="0">
                <a:latin typeface="Consolas" panose="020B0609020204030204" pitchFamily="49" charset="0"/>
              </a:rPr>
              <a:t> install</a:t>
            </a:r>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2362881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panose="05000000000000000000" pitchFamily="2" charset="2"/>
              </a:rPr>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10330" y="1910454"/>
            <a:ext cx="6181725" cy="3419475"/>
          </a:xfrm>
          <a:prstGeom prst="rect">
            <a:avLst/>
          </a:prstGeom>
        </p:spPr>
      </p:pic>
    </p:spTree>
    <p:extLst>
      <p:ext uri="{BB962C8B-B14F-4D97-AF65-F5344CB8AC3E}">
        <p14:creationId xmlns:p14="http://schemas.microsoft.com/office/powerpoint/2010/main" val="3971494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365125"/>
            <a:ext cx="3403161" cy="5781580"/>
          </a:xfrm>
          <a:prstGeom prst="rect">
            <a:avLst/>
          </a:prstGeom>
        </p:spPr>
      </p:pic>
      <p:pic>
        <p:nvPicPr>
          <p:cNvPr id="5" name="Picture 4"/>
          <p:cNvPicPr>
            <a:picLocks noChangeAspect="1"/>
          </p:cNvPicPr>
          <p:nvPr/>
        </p:nvPicPr>
        <p:blipFill>
          <a:blip r:embed="rId3"/>
          <a:stretch>
            <a:fillRect/>
          </a:stretch>
        </p:blipFill>
        <p:spPr>
          <a:xfrm>
            <a:off x="4243231" y="365125"/>
            <a:ext cx="4011307" cy="5789325"/>
          </a:xfrm>
          <a:prstGeom prst="rect">
            <a:avLst/>
          </a:prstGeom>
        </p:spPr>
      </p:pic>
    </p:spTree>
    <p:extLst>
      <p:ext uri="{BB962C8B-B14F-4D97-AF65-F5344CB8AC3E}">
        <p14:creationId xmlns:p14="http://schemas.microsoft.com/office/powerpoint/2010/main" val="482268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pic>
        <p:nvPicPr>
          <p:cNvPr id="4" name="Content Placeholder 3"/>
          <p:cNvPicPr>
            <a:picLocks noGrp="1" noChangeAspect="1"/>
          </p:cNvPicPr>
          <p:nvPr>
            <p:ph idx="1"/>
          </p:nvPr>
        </p:nvPicPr>
        <p:blipFill>
          <a:blip r:embed="rId2"/>
          <a:stretch>
            <a:fillRect/>
          </a:stretch>
        </p:blipFill>
        <p:spPr>
          <a:xfrm>
            <a:off x="838200" y="2307316"/>
            <a:ext cx="5095875" cy="1343025"/>
          </a:xfrm>
          <a:prstGeom prst="rect">
            <a:avLst/>
          </a:prstGeom>
          <a:effectLst>
            <a:outerShdw blurRad="50800" dist="38100" dir="2700000" algn="tl" rotWithShape="0">
              <a:prstClr val="black">
                <a:alpha val="40000"/>
              </a:prstClr>
            </a:outerShdw>
          </a:effectLst>
        </p:spPr>
      </p:pic>
      <p:sp>
        <p:nvSpPr>
          <p:cNvPr id="5" name="Oval 4"/>
          <p:cNvSpPr/>
          <p:nvPr/>
        </p:nvSpPr>
        <p:spPr>
          <a:xfrm>
            <a:off x="482138" y="3000895"/>
            <a:ext cx="1467960" cy="992607"/>
          </a:xfrm>
          <a:prstGeom prst="ellipse">
            <a:avLst/>
          </a:prstGeom>
          <a:noFill/>
          <a:ln>
            <a:solidFill>
              <a:srgbClr val="FF0000"/>
            </a:solidFill>
          </a:ln>
          <a:effectLst>
            <a:glow rad="228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903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8556171" cy="6819147"/>
          </a:xfrm>
          <a:prstGeom prst="rect">
            <a:avLst/>
          </a:prstGeom>
        </p:spPr>
      </p:pic>
      <p:sp>
        <p:nvSpPr>
          <p:cNvPr id="2" name="Title 1"/>
          <p:cNvSpPr>
            <a:spLocks noGrp="1"/>
          </p:cNvSpPr>
          <p:nvPr>
            <p:ph type="title"/>
          </p:nvPr>
        </p:nvSpPr>
        <p:spPr/>
        <p:txBody>
          <a:bodyPr>
            <a:normAutofit/>
          </a:bodyPr>
          <a:lstStyle/>
          <a:p>
            <a:r>
              <a:rPr lang="en-US" dirty="0" smtClean="0">
                <a:solidFill>
                  <a:schemeClr val="bg1"/>
                </a:solidFill>
              </a:rPr>
              <a:t>                                             </a:t>
            </a:r>
            <a:r>
              <a:rPr lang="en-US" dirty="0">
                <a:solidFill>
                  <a:schemeClr val="bg1"/>
                </a:solidFill>
              </a:rPr>
              <a:t>😲</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67708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a:t>
            </a:r>
            <a:endParaRPr lang="en-US" dirty="0"/>
          </a:p>
        </p:txBody>
      </p:sp>
      <p:pic>
        <p:nvPicPr>
          <p:cNvPr id="4" name="Content Placeholder 3"/>
          <p:cNvPicPr>
            <a:picLocks noGrp="1" noChangeAspect="1"/>
          </p:cNvPicPr>
          <p:nvPr>
            <p:ph idx="1"/>
          </p:nvPr>
        </p:nvPicPr>
        <p:blipFill>
          <a:blip r:embed="rId2"/>
          <a:stretch>
            <a:fillRect/>
          </a:stretch>
        </p:blipFill>
        <p:spPr>
          <a:xfrm>
            <a:off x="838200" y="1821624"/>
            <a:ext cx="6553200" cy="1466850"/>
          </a:xfrm>
          <a:prstGeom prst="rect">
            <a:avLst/>
          </a:prstGeom>
        </p:spPr>
      </p:pic>
      <p:pic>
        <p:nvPicPr>
          <p:cNvPr id="5" name="Picture 4"/>
          <p:cNvPicPr>
            <a:picLocks noChangeAspect="1"/>
          </p:cNvPicPr>
          <p:nvPr/>
        </p:nvPicPr>
        <p:blipFill>
          <a:blip r:embed="rId3"/>
          <a:stretch>
            <a:fillRect/>
          </a:stretch>
        </p:blipFill>
        <p:spPr>
          <a:xfrm>
            <a:off x="838200" y="3591508"/>
            <a:ext cx="6515100" cy="1447800"/>
          </a:xfrm>
          <a:prstGeom prst="rect">
            <a:avLst/>
          </a:prstGeom>
        </p:spPr>
      </p:pic>
    </p:spTree>
    <p:extLst>
      <p:ext uri="{BB962C8B-B14F-4D97-AF65-F5344CB8AC3E}">
        <p14:creationId xmlns:p14="http://schemas.microsoft.com/office/powerpoint/2010/main" val="2680610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6153150" cy="2362200"/>
          </a:xfrm>
          <a:prstGeom prst="rect">
            <a:avLst/>
          </a:prstGeom>
        </p:spPr>
      </p:pic>
      <p:pic>
        <p:nvPicPr>
          <p:cNvPr id="5" name="Picture 4"/>
          <p:cNvPicPr>
            <a:picLocks noChangeAspect="1"/>
          </p:cNvPicPr>
          <p:nvPr/>
        </p:nvPicPr>
        <p:blipFill>
          <a:blip r:embed="rId3"/>
          <a:stretch>
            <a:fillRect/>
          </a:stretch>
        </p:blipFill>
        <p:spPr>
          <a:xfrm>
            <a:off x="838200" y="2883839"/>
            <a:ext cx="7296150" cy="3590925"/>
          </a:xfrm>
          <a:prstGeom prst="rect">
            <a:avLst/>
          </a:prstGeom>
        </p:spPr>
      </p:pic>
    </p:spTree>
    <p:extLst>
      <p:ext uri="{BB962C8B-B14F-4D97-AF65-F5344CB8AC3E}">
        <p14:creationId xmlns:p14="http://schemas.microsoft.com/office/powerpoint/2010/main" val="167560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7632343" cy="6090218"/>
          </a:xfrm>
          <a:prstGeom prst="rect">
            <a:avLst/>
          </a:prstGeom>
        </p:spPr>
      </p:pic>
    </p:spTree>
    <p:extLst>
      <p:ext uri="{BB962C8B-B14F-4D97-AF65-F5344CB8AC3E}">
        <p14:creationId xmlns:p14="http://schemas.microsoft.com/office/powerpoint/2010/main" val="50468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4" name="AutoShape 2" descr="unwb 01in01"/>
          <p:cNvSpPr>
            <a:spLocks noChangeAspect="1" noChangeArrowheads="1"/>
          </p:cNvSpPr>
          <p:nvPr/>
        </p:nvSpPr>
        <p:spPr bwMode="auto">
          <a:xfrm>
            <a:off x="155574" y="-144463"/>
            <a:ext cx="3222107" cy="32221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unwb 01in0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s://raw.githubusercontent.com/roblarsen/uncertainwebbook/master/images/unwb_01in01.png?token=AAWDzTbyKPGz3ajwnAbSjVSxiXEOqCKSks5bquHAwA%3D%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25977"/>
            <a:ext cx="10564076" cy="263933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sogou explor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706" y="4665309"/>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qq brows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2342" y="3345643"/>
            <a:ext cx="1252915" cy="125291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edge browser icon"/>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9721081" y="4502037"/>
            <a:ext cx="2129696" cy="141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878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mtClean="0"/>
              <a:t>Thanks!</a:t>
            </a:r>
            <a:endParaRPr lang="en-US"/>
          </a:p>
        </p:txBody>
      </p:sp>
    </p:spTree>
    <p:extLst>
      <p:ext uri="{BB962C8B-B14F-4D97-AF65-F5344CB8AC3E}">
        <p14:creationId xmlns:p14="http://schemas.microsoft.com/office/powerpoint/2010/main" val="130889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Realistically…</a:t>
            </a:r>
            <a:endParaRPr lang="en-US" dirty="0"/>
          </a:p>
        </p:txBody>
      </p:sp>
      <p:sp>
        <p:nvSpPr>
          <p:cNvPr id="3" name="Content Placeholder 2"/>
          <p:cNvSpPr>
            <a:spLocks noGrp="1"/>
          </p:cNvSpPr>
          <p:nvPr>
            <p:ph idx="1"/>
          </p:nvPr>
        </p:nvSpPr>
        <p:spPr/>
        <p:txBody>
          <a:bodyPr>
            <a:normAutofit/>
          </a:bodyPr>
          <a:lstStyle/>
          <a:p>
            <a:r>
              <a:rPr lang="en-US" dirty="0" smtClean="0"/>
              <a:t>There </a:t>
            </a:r>
            <a:r>
              <a:rPr lang="en-US" dirty="0"/>
              <a:t>are basically four </a:t>
            </a:r>
            <a:r>
              <a:rPr lang="en-US" dirty="0" smtClean="0"/>
              <a:t>broad </a:t>
            </a:r>
            <a:r>
              <a:rPr lang="en-US" dirty="0"/>
              <a:t>streams in the world of browser development. At the heart of each of these streams is a </a:t>
            </a:r>
            <a:r>
              <a:rPr lang="en-US" dirty="0" smtClean="0"/>
              <a:t>rendering engine</a:t>
            </a:r>
            <a:r>
              <a:rPr lang="en-US" dirty="0"/>
              <a:t>. </a:t>
            </a:r>
          </a:p>
        </p:txBody>
      </p:sp>
    </p:spTree>
    <p:extLst>
      <p:ext uri="{BB962C8B-B14F-4D97-AF65-F5344CB8AC3E}">
        <p14:creationId xmlns:p14="http://schemas.microsoft.com/office/powerpoint/2010/main" val="1508081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Rendering Engines</a:t>
            </a:r>
            <a:endParaRPr lang="en-US" dirty="0"/>
          </a:p>
        </p:txBody>
      </p:sp>
      <p:sp>
        <p:nvSpPr>
          <p:cNvPr id="3" name="Content Placeholder 2"/>
          <p:cNvSpPr>
            <a:spLocks noGrp="1"/>
          </p:cNvSpPr>
          <p:nvPr>
            <p:ph idx="1"/>
          </p:nvPr>
        </p:nvSpPr>
        <p:spPr/>
        <p:txBody>
          <a:bodyPr>
            <a:normAutofit/>
          </a:bodyPr>
          <a:lstStyle/>
          <a:p>
            <a:r>
              <a:rPr lang="en-US" dirty="0" smtClean="0"/>
              <a:t>Microsoft’s </a:t>
            </a:r>
            <a:r>
              <a:rPr lang="en-US" b="1" dirty="0" err="1" smtClean="0"/>
              <a:t>EdgeHTML</a:t>
            </a:r>
            <a:r>
              <a:rPr lang="en-US" dirty="0" smtClean="0"/>
              <a:t> powers Edge. </a:t>
            </a:r>
            <a:r>
              <a:rPr lang="en-US" b="1" dirty="0" err="1" smtClean="0"/>
              <a:t>EdgeHTML</a:t>
            </a:r>
            <a:r>
              <a:rPr lang="en-US" dirty="0" smtClean="0"/>
              <a:t> is a fork of Trident, which powers Internet Explorer. Trident is serviceable. </a:t>
            </a:r>
            <a:r>
              <a:rPr lang="en-US" dirty="0" err="1" smtClean="0"/>
              <a:t>EdgeHTML</a:t>
            </a:r>
            <a:r>
              <a:rPr lang="en-US" dirty="0" smtClean="0"/>
              <a:t> is pretty great. </a:t>
            </a:r>
          </a:p>
          <a:p>
            <a:r>
              <a:rPr lang="en-US" dirty="0" smtClean="0"/>
              <a:t>Browsers based on the </a:t>
            </a:r>
            <a:r>
              <a:rPr lang="en-US" b="1" dirty="0" err="1" smtClean="0"/>
              <a:t>WebKit</a:t>
            </a:r>
            <a:r>
              <a:rPr lang="en-US" dirty="0" smtClean="0"/>
              <a:t> open source project. This used to be a larger category (more on that in a second) but still includes Apple’s Safari on the desktop, iOS Safari and a number of other smaller browsers. </a:t>
            </a:r>
            <a:endParaRPr lang="en-US" dirty="0" smtClean="0"/>
          </a:p>
          <a:p>
            <a:r>
              <a:rPr lang="en-US" dirty="0" smtClean="0"/>
              <a:t>Browsers </a:t>
            </a:r>
            <a:r>
              <a:rPr lang="en-US" dirty="0" smtClean="0"/>
              <a:t>based on the </a:t>
            </a:r>
            <a:r>
              <a:rPr lang="en-US" b="1" dirty="0" smtClean="0"/>
              <a:t>Blink</a:t>
            </a:r>
            <a:r>
              <a:rPr lang="en-US" dirty="0" smtClean="0"/>
              <a:t> open source project. Forked from </a:t>
            </a:r>
            <a:r>
              <a:rPr lang="en-US" dirty="0" err="1" smtClean="0"/>
              <a:t>Webkit</a:t>
            </a:r>
            <a:r>
              <a:rPr lang="en-US" dirty="0" smtClean="0"/>
              <a:t> in 2013, Blink is the layout engine behind Chrome and Opera. </a:t>
            </a:r>
          </a:p>
          <a:p>
            <a:r>
              <a:rPr lang="en-US" dirty="0" smtClean="0"/>
              <a:t>Mozilla’s </a:t>
            </a:r>
            <a:r>
              <a:rPr lang="en-US" b="1" dirty="0" smtClean="0"/>
              <a:t>Gecko</a:t>
            </a:r>
            <a:r>
              <a:rPr lang="en-US" dirty="0" smtClean="0"/>
              <a:t> is running under the hood of Firefox. </a:t>
            </a:r>
            <a:endParaRPr lang="en-US" dirty="0"/>
          </a:p>
        </p:txBody>
      </p:sp>
    </p:spTree>
    <p:extLst>
      <p:ext uri="{BB962C8B-B14F-4D97-AF65-F5344CB8AC3E}">
        <p14:creationId xmlns:p14="http://schemas.microsoft.com/office/powerpoint/2010/main" val="367269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Engines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In addition to the rendering engine, each of these streams has an associated JavaScript engine, which completes the core platform functionality for each when packaged as a web browser. </a:t>
            </a:r>
            <a:endParaRPr lang="en-US" dirty="0" smtClean="0"/>
          </a:p>
          <a:p>
            <a:r>
              <a:rPr lang="en-US" b="1" dirty="0" smtClean="0"/>
              <a:t>Chakra</a:t>
            </a:r>
            <a:r>
              <a:rPr lang="en-US" dirty="0" smtClean="0"/>
              <a:t> Is used in Microsoft Edge. </a:t>
            </a:r>
            <a:r>
              <a:rPr lang="en-US" dirty="0" smtClean="0"/>
              <a:t>Interestingly</a:t>
            </a:r>
            <a:r>
              <a:rPr lang="en-US" dirty="0" smtClean="0"/>
              <a:t>, it compiles scripts on a separate CPU core, parallel to the web browser.</a:t>
            </a:r>
          </a:p>
          <a:p>
            <a:r>
              <a:rPr lang="en-US" b="1" dirty="0" smtClean="0"/>
              <a:t>Nitro</a:t>
            </a:r>
            <a:r>
              <a:rPr lang="en-US" dirty="0" smtClean="0"/>
              <a:t> The JavaScript engine for </a:t>
            </a:r>
            <a:r>
              <a:rPr lang="en-US" dirty="0" err="1" smtClean="0"/>
              <a:t>WebKit</a:t>
            </a:r>
            <a:r>
              <a:rPr lang="en-US" dirty="0" smtClean="0"/>
              <a:t>.</a:t>
            </a:r>
          </a:p>
          <a:p>
            <a:r>
              <a:rPr lang="en-US" b="1" dirty="0" smtClean="0"/>
              <a:t>V8</a:t>
            </a:r>
            <a:r>
              <a:rPr lang="en-US" dirty="0" smtClean="0"/>
              <a:t> is the JavaScript engine used in Google Chrome and Blink-derived versions of Opera. It’s also at the core of Node.js. </a:t>
            </a:r>
            <a:r>
              <a:rPr lang="en-US" dirty="0" smtClean="0"/>
              <a:t>V8 </a:t>
            </a:r>
            <a:r>
              <a:rPr lang="en-US" dirty="0" smtClean="0"/>
              <a:t>was the first JavaScript engine to compile JavaScript to native code before executing it, increasing performance significantly from previous engines.</a:t>
            </a:r>
          </a:p>
          <a:p>
            <a:r>
              <a:rPr lang="en-US" b="1" dirty="0" err="1" smtClean="0"/>
              <a:t>SpiderMonkey</a:t>
            </a:r>
            <a:r>
              <a:rPr lang="en-US" dirty="0" smtClean="0"/>
              <a:t> The JavaScript engine in Firefox. The heir to the original JavaScript engine written by JavaScript’s creator Brendan </a:t>
            </a:r>
            <a:r>
              <a:rPr lang="en-US" dirty="0" err="1" smtClean="0"/>
              <a:t>Eich</a:t>
            </a:r>
            <a:r>
              <a:rPr lang="en-US" dirty="0" smtClean="0"/>
              <a:t>.</a:t>
            </a:r>
          </a:p>
        </p:txBody>
      </p:sp>
    </p:spTree>
    <p:extLst>
      <p:ext uri="{BB962C8B-B14F-4D97-AF65-F5344CB8AC3E}">
        <p14:creationId xmlns:p14="http://schemas.microsoft.com/office/powerpoint/2010/main" val="3436217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Evergreen Browsers Are Pretty Good</a:t>
            </a:r>
            <a:endParaRPr lang="en-US" dirty="0"/>
          </a:p>
        </p:txBody>
      </p:sp>
      <p:sp>
        <p:nvSpPr>
          <p:cNvPr id="3" name="Content Placeholder 2"/>
          <p:cNvSpPr>
            <a:spLocks noGrp="1"/>
          </p:cNvSpPr>
          <p:nvPr>
            <p:ph idx="1"/>
          </p:nvPr>
        </p:nvSpPr>
        <p:spPr/>
        <p:txBody>
          <a:bodyPr/>
          <a:lstStyle/>
          <a:p>
            <a:r>
              <a:rPr lang="en-US" dirty="0" smtClean="0"/>
              <a:t>Safari (tied to OS releases) and, especially IE (dead, but still hanging on), not so much</a:t>
            </a:r>
            <a:endParaRPr lang="en-US" dirty="0"/>
          </a:p>
        </p:txBody>
      </p:sp>
    </p:spTree>
    <p:extLst>
      <p:ext uri="{BB962C8B-B14F-4D97-AF65-F5344CB8AC3E}">
        <p14:creationId xmlns:p14="http://schemas.microsoft.com/office/powerpoint/2010/main" val="1670422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1052</Words>
  <Application>Microsoft Office PowerPoint</Application>
  <PresentationFormat>Widescreen</PresentationFormat>
  <Paragraphs>181</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-apple-system</vt:lpstr>
      <vt:lpstr>Arial</vt:lpstr>
      <vt:lpstr>Calibri</vt:lpstr>
      <vt:lpstr>Calibri Light</vt:lpstr>
      <vt:lpstr>Consolas</vt:lpstr>
      <vt:lpstr>Wingdings</vt:lpstr>
      <vt:lpstr>Office Theme</vt:lpstr>
      <vt:lpstr>The Web Today</vt:lpstr>
      <vt:lpstr>PowerPoint Presentation</vt:lpstr>
      <vt:lpstr>Browsers</vt:lpstr>
      <vt:lpstr>The March From the Microsoft Monoculture to Today’s Relative Chaos</vt:lpstr>
      <vt:lpstr>!!!</vt:lpstr>
      <vt:lpstr>Realistically…</vt:lpstr>
      <vt:lpstr>Rendering Engines</vt:lpstr>
      <vt:lpstr>JavaScript Engines</vt:lpstr>
      <vt:lpstr>The Evergreen Browsers Are Pretty Good</vt:lpstr>
      <vt:lpstr>The Open Web Platform</vt:lpstr>
      <vt:lpstr>The Open Web Platform</vt:lpstr>
      <vt:lpstr>Well, this happened…</vt:lpstr>
      <vt:lpstr>Keeping The Web Alive</vt:lpstr>
      <vt:lpstr>It’s a lot better now</vt:lpstr>
      <vt:lpstr>The WHATWG</vt:lpstr>
      <vt:lpstr>New Standards Were Born </vt:lpstr>
      <vt:lpstr>AJAX</vt:lpstr>
      <vt:lpstr>Current standards development landscape</vt:lpstr>
      <vt:lpstr>caniuse CSS3?</vt:lpstr>
      <vt:lpstr>caniuse HTML5?</vt:lpstr>
      <vt:lpstr>EcmaScript</vt:lpstr>
      <vt:lpstr>ES4 ES3.1 ES5… ES6…</vt:lpstr>
      <vt:lpstr>ES6 Features</vt:lpstr>
      <vt:lpstr>ES6 Features</vt:lpstr>
      <vt:lpstr>ES6 Features</vt:lpstr>
      <vt:lpstr>ES6 Features</vt:lpstr>
      <vt:lpstr>ES6 Features</vt:lpstr>
      <vt:lpstr>ES6 Features</vt:lpstr>
      <vt:lpstr>ES6 Features</vt:lpstr>
      <vt:lpstr>ES6 Features</vt:lpstr>
      <vt:lpstr>ES6 https://kangax.github.io/compat-table/es6/</vt:lpstr>
      <vt:lpstr>ES6 https://kangax.github.io/compat-table/es6/</vt:lpstr>
      <vt:lpstr>ES6 https://kangax.github.io/compat-table/es6/</vt:lpstr>
      <vt:lpstr>Enter Transpilers</vt:lpstr>
      <vt:lpstr>PowerPoint Presentation</vt:lpstr>
      <vt:lpstr>PowerPoint Presentation</vt:lpstr>
      <vt:lpstr>PowerPoint Presentation</vt:lpstr>
      <vt:lpstr>PowerPoint Presentation</vt:lpstr>
      <vt:lpstr>Application Environments</vt:lpstr>
      <vt:lpstr>Fight!</vt:lpstr>
      <vt:lpstr>We used to be able to view source </vt:lpstr>
      <vt:lpstr>Now?</vt:lpstr>
      <vt:lpstr></vt:lpstr>
      <vt:lpstr>PowerPoint Presentation</vt:lpstr>
      <vt:lpstr>😲</vt:lpstr>
      <vt:lpstr>                                             😲</vt:lpstr>
      <vt:lpstr>Still…</vt:lpstr>
      <vt:lpstr>PowerPoint Presentation</vt:lpstr>
      <vt:lpstr>PowerPoint Presentation</vt:lpstr>
      <vt:lpstr>PowerPoint Presentation</vt:lpstr>
    </vt:vector>
  </TitlesOfParts>
  <Company>Eaton Vance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Web Platform</dc:title>
  <dc:creator>Robert Larsen</dc:creator>
  <cp:lastModifiedBy>Robert Larsen</cp:lastModifiedBy>
  <cp:revision>26</cp:revision>
  <dcterms:created xsi:type="dcterms:W3CDTF">2018-09-19T01:30:16Z</dcterms:created>
  <dcterms:modified xsi:type="dcterms:W3CDTF">2018-09-19T16:52:32Z</dcterms:modified>
</cp:coreProperties>
</file>